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4033" r:id="rId1"/>
  </p:sldMasterIdLst>
  <p:notesMasterIdLst>
    <p:notesMasterId r:id="rId28"/>
  </p:notesMasterIdLst>
  <p:handoutMasterIdLst>
    <p:handoutMasterId r:id="rId29"/>
  </p:handoutMasterIdLst>
  <p:sldIdLst>
    <p:sldId id="256" r:id="rId2"/>
    <p:sldId id="362" r:id="rId3"/>
    <p:sldId id="371" r:id="rId4"/>
    <p:sldId id="386" r:id="rId5"/>
    <p:sldId id="379" r:id="rId6"/>
    <p:sldId id="372" r:id="rId7"/>
    <p:sldId id="387" r:id="rId8"/>
    <p:sldId id="383" r:id="rId9"/>
    <p:sldId id="384" r:id="rId10"/>
    <p:sldId id="370" r:id="rId11"/>
    <p:sldId id="369" r:id="rId12"/>
    <p:sldId id="373" r:id="rId13"/>
    <p:sldId id="257" r:id="rId14"/>
    <p:sldId id="326" r:id="rId15"/>
    <p:sldId id="381" r:id="rId16"/>
    <p:sldId id="358" r:id="rId17"/>
    <p:sldId id="361" r:id="rId18"/>
    <p:sldId id="374" r:id="rId19"/>
    <p:sldId id="356" r:id="rId20"/>
    <p:sldId id="375" r:id="rId21"/>
    <p:sldId id="364" r:id="rId22"/>
    <p:sldId id="376" r:id="rId23"/>
    <p:sldId id="377" r:id="rId24"/>
    <p:sldId id="378" r:id="rId25"/>
    <p:sldId id="352" r:id="rId26"/>
    <p:sldId id="353" r:id="rId27"/>
  </p:sldIdLst>
  <p:sldSz cx="9144000" cy="5143500" type="screen16x9"/>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00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4" autoAdjust="0"/>
    <p:restoredTop sz="88090" autoAdjust="0"/>
  </p:normalViewPr>
  <p:slideViewPr>
    <p:cSldViewPr snapToGrid="0" snapToObjects="1">
      <p:cViewPr varScale="1">
        <p:scale>
          <a:sx n="104" d="100"/>
          <a:sy n="104" d="100"/>
        </p:scale>
        <p:origin x="584" y="59"/>
      </p:cViewPr>
      <p:guideLst>
        <p:guide orient="horz" pos="1620"/>
        <p:guide pos="2880"/>
      </p:guideLst>
    </p:cSldViewPr>
  </p:slideViewPr>
  <p:outlineViewPr>
    <p:cViewPr>
      <p:scale>
        <a:sx n="33" d="100"/>
        <a:sy n="33" d="100"/>
      </p:scale>
      <p:origin x="0" y="119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693F0B3-7E14-DE40-9583-9CD5805D0DD2}" type="datetimeFigureOut">
              <a:rPr kumimoji="1" lang="zh-CN" altLang="en-US" smtClean="0"/>
              <a:t>2020/11/26</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6DA5456-F7F0-C44B-AF2F-D7EBCB9867FB}" type="slidenum">
              <a:rPr kumimoji="1" lang="zh-CN" altLang="en-US" smtClean="0"/>
              <a:t>‹#›</a:t>
            </a:fld>
            <a:endParaRPr kumimoji="1" lang="zh-CN" altLang="en-US"/>
          </a:p>
        </p:txBody>
      </p:sp>
    </p:spTree>
    <p:extLst>
      <p:ext uri="{BB962C8B-B14F-4D97-AF65-F5344CB8AC3E}">
        <p14:creationId xmlns:p14="http://schemas.microsoft.com/office/powerpoint/2010/main" val="7799160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97FB8E-0751-0341-8735-664AB5BF490F}" type="datetimeFigureOut">
              <a:rPr kumimoji="1" lang="zh-CN" altLang="en-US" smtClean="0"/>
              <a:t>2020/11/26</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A9DB13-48E8-D14E-86E0-5BF3FA2D1495}" type="slidenum">
              <a:rPr kumimoji="1" lang="zh-CN" altLang="en-US" smtClean="0"/>
              <a:t>‹#›</a:t>
            </a:fld>
            <a:endParaRPr kumimoji="1" lang="zh-CN" altLang="en-US"/>
          </a:p>
        </p:txBody>
      </p:sp>
    </p:spTree>
    <p:extLst>
      <p:ext uri="{BB962C8B-B14F-4D97-AF65-F5344CB8AC3E}">
        <p14:creationId xmlns:p14="http://schemas.microsoft.com/office/powerpoint/2010/main" val="361318660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36A9DB13-48E8-D14E-86E0-5BF3FA2D1495}" type="slidenum">
              <a:rPr kumimoji="1" lang="zh-CN" altLang="en-US" smtClean="0"/>
              <a:t>0</a:t>
            </a:fld>
            <a:endParaRPr kumimoji="1" lang="zh-CN" altLang="en-US"/>
          </a:p>
        </p:txBody>
      </p:sp>
    </p:spTree>
    <p:extLst>
      <p:ext uri="{BB962C8B-B14F-4D97-AF65-F5344CB8AC3E}">
        <p14:creationId xmlns:p14="http://schemas.microsoft.com/office/powerpoint/2010/main" val="38592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ltLang="zh-CN" dirty="0"/>
          </a:p>
        </p:txBody>
      </p:sp>
      <p:sp>
        <p:nvSpPr>
          <p:cNvPr id="4" name="灯片编号占位符 3"/>
          <p:cNvSpPr>
            <a:spLocks noGrp="1"/>
          </p:cNvSpPr>
          <p:nvPr>
            <p:ph type="sldNum" sz="quarter" idx="5"/>
          </p:nvPr>
        </p:nvSpPr>
        <p:spPr/>
        <p:txBody>
          <a:bodyPr/>
          <a:lstStyle/>
          <a:p>
            <a:fld id="{36A9DB13-48E8-D14E-86E0-5BF3FA2D1495}" type="slidenum">
              <a:rPr kumimoji="1" lang="zh-CN" altLang="en-US" smtClean="0"/>
              <a:t>9</a:t>
            </a:fld>
            <a:endParaRPr kumimoji="1" lang="zh-CN" altLang="en-US"/>
          </a:p>
        </p:txBody>
      </p:sp>
    </p:spTree>
    <p:extLst>
      <p:ext uri="{BB962C8B-B14F-4D97-AF65-F5344CB8AC3E}">
        <p14:creationId xmlns:p14="http://schemas.microsoft.com/office/powerpoint/2010/main" val="3152004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ltLang="zh-CN" dirty="0"/>
          </a:p>
        </p:txBody>
      </p:sp>
      <p:sp>
        <p:nvSpPr>
          <p:cNvPr id="4" name="灯片编号占位符 3"/>
          <p:cNvSpPr>
            <a:spLocks noGrp="1"/>
          </p:cNvSpPr>
          <p:nvPr>
            <p:ph type="sldNum" sz="quarter" idx="5"/>
          </p:nvPr>
        </p:nvSpPr>
        <p:spPr/>
        <p:txBody>
          <a:bodyPr/>
          <a:lstStyle/>
          <a:p>
            <a:fld id="{36A9DB13-48E8-D14E-86E0-5BF3FA2D1495}" type="slidenum">
              <a:rPr kumimoji="1" lang="zh-CN" altLang="en-US" smtClean="0"/>
              <a:t>10</a:t>
            </a:fld>
            <a:endParaRPr kumimoji="1" lang="zh-CN" altLang="en-US"/>
          </a:p>
        </p:txBody>
      </p:sp>
    </p:spTree>
    <p:extLst>
      <p:ext uri="{BB962C8B-B14F-4D97-AF65-F5344CB8AC3E}">
        <p14:creationId xmlns:p14="http://schemas.microsoft.com/office/powerpoint/2010/main" val="892752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ltLang="zh-CN" dirty="0"/>
          </a:p>
        </p:txBody>
      </p:sp>
      <p:sp>
        <p:nvSpPr>
          <p:cNvPr id="4" name="灯片编号占位符 3"/>
          <p:cNvSpPr>
            <a:spLocks noGrp="1"/>
          </p:cNvSpPr>
          <p:nvPr>
            <p:ph type="sldNum" sz="quarter" idx="5"/>
          </p:nvPr>
        </p:nvSpPr>
        <p:spPr/>
        <p:txBody>
          <a:bodyPr/>
          <a:lstStyle/>
          <a:p>
            <a:fld id="{36A9DB13-48E8-D14E-86E0-5BF3FA2D1495}" type="slidenum">
              <a:rPr kumimoji="1" lang="zh-CN" altLang="en-US" smtClean="0"/>
              <a:t>11</a:t>
            </a:fld>
            <a:endParaRPr kumimoji="1" lang="zh-CN" altLang="en-US"/>
          </a:p>
        </p:txBody>
      </p:sp>
    </p:spTree>
    <p:extLst>
      <p:ext uri="{BB962C8B-B14F-4D97-AF65-F5344CB8AC3E}">
        <p14:creationId xmlns:p14="http://schemas.microsoft.com/office/powerpoint/2010/main" val="957642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sz="1200" dirty="0">
              <a:solidFill>
                <a:schemeClr val="tx1">
                  <a:lumMod val="65000"/>
                  <a:lumOff val="35000"/>
                </a:schemeClr>
              </a:solidFill>
              <a:latin typeface="Century Gothic"/>
              <a:cs typeface="Century Gothic"/>
            </a:endParaRPr>
          </a:p>
        </p:txBody>
      </p:sp>
      <p:sp>
        <p:nvSpPr>
          <p:cNvPr id="4" name="幻灯片编号占位符 3"/>
          <p:cNvSpPr>
            <a:spLocks noGrp="1"/>
          </p:cNvSpPr>
          <p:nvPr>
            <p:ph type="sldNum" sz="quarter" idx="10"/>
          </p:nvPr>
        </p:nvSpPr>
        <p:spPr/>
        <p:txBody>
          <a:bodyPr/>
          <a:lstStyle/>
          <a:p>
            <a:fld id="{36A9DB13-48E8-D14E-86E0-5BF3FA2D1495}" type="slidenum">
              <a:rPr kumimoji="1" lang="zh-CN" altLang="en-US" smtClean="0"/>
              <a:t>12</a:t>
            </a:fld>
            <a:endParaRPr kumimoji="1" lang="zh-CN" altLang="en-US"/>
          </a:p>
        </p:txBody>
      </p:sp>
    </p:spTree>
    <p:extLst>
      <p:ext uri="{BB962C8B-B14F-4D97-AF65-F5344CB8AC3E}">
        <p14:creationId xmlns:p14="http://schemas.microsoft.com/office/powerpoint/2010/main" val="2387294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6A9DB13-48E8-D14E-86E0-5BF3FA2D1495}" type="slidenum">
              <a:rPr kumimoji="1" lang="zh-CN" altLang="en-US" smtClean="0"/>
              <a:t>13</a:t>
            </a:fld>
            <a:endParaRPr kumimoji="1" lang="zh-CN" altLang="en-US"/>
          </a:p>
        </p:txBody>
      </p:sp>
    </p:spTree>
    <p:extLst>
      <p:ext uri="{BB962C8B-B14F-4D97-AF65-F5344CB8AC3E}">
        <p14:creationId xmlns:p14="http://schemas.microsoft.com/office/powerpoint/2010/main" val="2815635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ltLang="zh-CN" dirty="0"/>
          </a:p>
        </p:txBody>
      </p:sp>
      <p:sp>
        <p:nvSpPr>
          <p:cNvPr id="4" name="灯片编号占位符 3"/>
          <p:cNvSpPr>
            <a:spLocks noGrp="1"/>
          </p:cNvSpPr>
          <p:nvPr>
            <p:ph type="sldNum" sz="quarter" idx="5"/>
          </p:nvPr>
        </p:nvSpPr>
        <p:spPr/>
        <p:txBody>
          <a:bodyPr/>
          <a:lstStyle/>
          <a:p>
            <a:fld id="{36A9DB13-48E8-D14E-86E0-5BF3FA2D1495}" type="slidenum">
              <a:rPr kumimoji="1" lang="zh-CN" altLang="en-US" smtClean="0"/>
              <a:t>14</a:t>
            </a:fld>
            <a:endParaRPr kumimoji="1" lang="zh-CN" altLang="en-US"/>
          </a:p>
        </p:txBody>
      </p:sp>
    </p:spTree>
    <p:extLst>
      <p:ext uri="{BB962C8B-B14F-4D97-AF65-F5344CB8AC3E}">
        <p14:creationId xmlns:p14="http://schemas.microsoft.com/office/powerpoint/2010/main" val="701696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36A9DB13-48E8-D14E-86E0-5BF3FA2D1495}" type="slidenum">
              <a:rPr kumimoji="1" lang="zh-CN" altLang="en-US" smtClean="0"/>
              <a:t>15</a:t>
            </a:fld>
            <a:endParaRPr kumimoji="1" lang="zh-CN" altLang="en-US"/>
          </a:p>
        </p:txBody>
      </p:sp>
    </p:spTree>
    <p:extLst>
      <p:ext uri="{BB962C8B-B14F-4D97-AF65-F5344CB8AC3E}">
        <p14:creationId xmlns:p14="http://schemas.microsoft.com/office/powerpoint/2010/main" val="2994625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6A9DB13-48E8-D14E-86E0-5BF3FA2D1495}" type="slidenum">
              <a:rPr kumimoji="1" lang="zh-CN" altLang="en-US" smtClean="0"/>
              <a:t>16</a:t>
            </a:fld>
            <a:endParaRPr kumimoji="1" lang="zh-CN" altLang="en-US"/>
          </a:p>
        </p:txBody>
      </p:sp>
    </p:spTree>
    <p:extLst>
      <p:ext uri="{BB962C8B-B14F-4D97-AF65-F5344CB8AC3E}">
        <p14:creationId xmlns:p14="http://schemas.microsoft.com/office/powerpoint/2010/main" val="2072138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sz="1200" b="0" dirty="0">
              <a:solidFill>
                <a:schemeClr val="tx1">
                  <a:lumMod val="65000"/>
                  <a:lumOff val="35000"/>
                </a:schemeClr>
              </a:solidFill>
              <a:latin typeface="Century Gothic"/>
            </a:endParaRPr>
          </a:p>
        </p:txBody>
      </p:sp>
      <p:sp>
        <p:nvSpPr>
          <p:cNvPr id="4" name="灯片编号占位符 3"/>
          <p:cNvSpPr>
            <a:spLocks noGrp="1"/>
          </p:cNvSpPr>
          <p:nvPr>
            <p:ph type="sldNum" sz="quarter" idx="5"/>
          </p:nvPr>
        </p:nvSpPr>
        <p:spPr/>
        <p:txBody>
          <a:bodyPr/>
          <a:lstStyle/>
          <a:p>
            <a:fld id="{36A9DB13-48E8-D14E-86E0-5BF3FA2D1495}" type="slidenum">
              <a:rPr kumimoji="1" lang="zh-CN" altLang="en-US" smtClean="0"/>
              <a:t>17</a:t>
            </a:fld>
            <a:endParaRPr kumimoji="1" lang="zh-CN" altLang="en-US"/>
          </a:p>
        </p:txBody>
      </p:sp>
    </p:spTree>
    <p:extLst>
      <p:ext uri="{BB962C8B-B14F-4D97-AF65-F5344CB8AC3E}">
        <p14:creationId xmlns:p14="http://schemas.microsoft.com/office/powerpoint/2010/main" val="218155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sz="1200" b="0" dirty="0">
              <a:solidFill>
                <a:schemeClr val="tx1">
                  <a:lumMod val="65000"/>
                  <a:lumOff val="35000"/>
                </a:schemeClr>
              </a:solidFill>
              <a:latin typeface="Century Gothic"/>
            </a:endParaRPr>
          </a:p>
        </p:txBody>
      </p:sp>
      <p:sp>
        <p:nvSpPr>
          <p:cNvPr id="4" name="灯片编号占位符 3"/>
          <p:cNvSpPr>
            <a:spLocks noGrp="1"/>
          </p:cNvSpPr>
          <p:nvPr>
            <p:ph type="sldNum" sz="quarter" idx="5"/>
          </p:nvPr>
        </p:nvSpPr>
        <p:spPr/>
        <p:txBody>
          <a:bodyPr/>
          <a:lstStyle/>
          <a:p>
            <a:fld id="{36A9DB13-48E8-D14E-86E0-5BF3FA2D1495}" type="slidenum">
              <a:rPr kumimoji="1" lang="zh-CN" altLang="en-US" smtClean="0"/>
              <a:t>18</a:t>
            </a:fld>
            <a:endParaRPr kumimoji="1" lang="zh-CN" altLang="en-US"/>
          </a:p>
        </p:txBody>
      </p:sp>
    </p:spTree>
    <p:extLst>
      <p:ext uri="{BB962C8B-B14F-4D97-AF65-F5344CB8AC3E}">
        <p14:creationId xmlns:p14="http://schemas.microsoft.com/office/powerpoint/2010/main" val="336615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6A9DB13-48E8-D14E-86E0-5BF3FA2D1495}" type="slidenum">
              <a:rPr kumimoji="1" lang="zh-CN" altLang="en-US" smtClean="0"/>
              <a:t>1</a:t>
            </a:fld>
            <a:endParaRPr kumimoji="1" lang="zh-CN" altLang="en-US"/>
          </a:p>
        </p:txBody>
      </p:sp>
    </p:spTree>
    <p:extLst>
      <p:ext uri="{BB962C8B-B14F-4D97-AF65-F5344CB8AC3E}">
        <p14:creationId xmlns:p14="http://schemas.microsoft.com/office/powerpoint/2010/main" val="4100749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6A9DB13-48E8-D14E-86E0-5BF3FA2D1495}" type="slidenum">
              <a:rPr kumimoji="1" lang="zh-CN" altLang="en-US" smtClean="0"/>
              <a:t>19</a:t>
            </a:fld>
            <a:endParaRPr kumimoji="1" lang="zh-CN" altLang="en-US"/>
          </a:p>
        </p:txBody>
      </p:sp>
    </p:spTree>
    <p:extLst>
      <p:ext uri="{BB962C8B-B14F-4D97-AF65-F5344CB8AC3E}">
        <p14:creationId xmlns:p14="http://schemas.microsoft.com/office/powerpoint/2010/main" val="2281492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6A9DB13-48E8-D14E-86E0-5BF3FA2D1495}" type="slidenum">
              <a:rPr kumimoji="1" lang="zh-CN" altLang="en-US" smtClean="0"/>
              <a:t>20</a:t>
            </a:fld>
            <a:endParaRPr kumimoji="1" lang="zh-CN" altLang="en-US"/>
          </a:p>
        </p:txBody>
      </p:sp>
    </p:spTree>
    <p:extLst>
      <p:ext uri="{BB962C8B-B14F-4D97-AF65-F5344CB8AC3E}">
        <p14:creationId xmlns:p14="http://schemas.microsoft.com/office/powerpoint/2010/main" val="3086781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36A9DB13-48E8-D14E-86E0-5BF3FA2D1495}" type="slidenum">
              <a:rPr kumimoji="1" lang="zh-CN" altLang="en-US" smtClean="0"/>
              <a:t>21</a:t>
            </a:fld>
            <a:endParaRPr kumimoji="1" lang="zh-CN" altLang="en-US"/>
          </a:p>
        </p:txBody>
      </p:sp>
    </p:spTree>
    <p:extLst>
      <p:ext uri="{BB962C8B-B14F-4D97-AF65-F5344CB8AC3E}">
        <p14:creationId xmlns:p14="http://schemas.microsoft.com/office/powerpoint/2010/main" val="555971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36A9DB13-48E8-D14E-86E0-5BF3FA2D1495}" type="slidenum">
              <a:rPr kumimoji="1" lang="zh-CN" altLang="en-US" smtClean="0"/>
              <a:t>22</a:t>
            </a:fld>
            <a:endParaRPr kumimoji="1" lang="zh-CN" altLang="en-US"/>
          </a:p>
        </p:txBody>
      </p:sp>
    </p:spTree>
    <p:extLst>
      <p:ext uri="{BB962C8B-B14F-4D97-AF65-F5344CB8AC3E}">
        <p14:creationId xmlns:p14="http://schemas.microsoft.com/office/powerpoint/2010/main" val="3417224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36A9DB13-48E8-D14E-86E0-5BF3FA2D1495}" type="slidenum">
              <a:rPr kumimoji="1" lang="zh-CN" altLang="en-US" smtClean="0"/>
              <a:t>23</a:t>
            </a:fld>
            <a:endParaRPr kumimoji="1" lang="zh-CN" altLang="en-US"/>
          </a:p>
        </p:txBody>
      </p:sp>
    </p:spTree>
    <p:extLst>
      <p:ext uri="{BB962C8B-B14F-4D97-AF65-F5344CB8AC3E}">
        <p14:creationId xmlns:p14="http://schemas.microsoft.com/office/powerpoint/2010/main" val="1103328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6A9DB13-48E8-D14E-86E0-5BF3FA2D1495}" type="slidenum">
              <a:rPr kumimoji="1" lang="zh-CN" altLang="en-US" smtClean="0"/>
              <a:t>24</a:t>
            </a:fld>
            <a:endParaRPr kumimoji="1" lang="zh-CN" altLang="en-US"/>
          </a:p>
        </p:txBody>
      </p:sp>
    </p:spTree>
    <p:extLst>
      <p:ext uri="{BB962C8B-B14F-4D97-AF65-F5344CB8AC3E}">
        <p14:creationId xmlns:p14="http://schemas.microsoft.com/office/powerpoint/2010/main" val="1305697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6A9DB13-48E8-D14E-86E0-5BF3FA2D1495}" type="slidenum">
              <a:rPr kumimoji="1" lang="zh-CN" altLang="en-US" smtClean="0"/>
              <a:t>25</a:t>
            </a:fld>
            <a:endParaRPr kumimoji="1" lang="zh-CN" altLang="en-US"/>
          </a:p>
        </p:txBody>
      </p:sp>
    </p:spTree>
    <p:extLst>
      <p:ext uri="{BB962C8B-B14F-4D97-AF65-F5344CB8AC3E}">
        <p14:creationId xmlns:p14="http://schemas.microsoft.com/office/powerpoint/2010/main" val="2810815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ltLang="zh-CN" dirty="0"/>
          </a:p>
        </p:txBody>
      </p:sp>
      <p:sp>
        <p:nvSpPr>
          <p:cNvPr id="4" name="灯片编号占位符 3"/>
          <p:cNvSpPr>
            <a:spLocks noGrp="1"/>
          </p:cNvSpPr>
          <p:nvPr>
            <p:ph type="sldNum" sz="quarter" idx="5"/>
          </p:nvPr>
        </p:nvSpPr>
        <p:spPr/>
        <p:txBody>
          <a:bodyPr/>
          <a:lstStyle/>
          <a:p>
            <a:fld id="{36A9DB13-48E8-D14E-86E0-5BF3FA2D1495}" type="slidenum">
              <a:rPr kumimoji="1" lang="zh-CN" altLang="en-US" smtClean="0"/>
              <a:t>2</a:t>
            </a:fld>
            <a:endParaRPr kumimoji="1" lang="zh-CN" altLang="en-US"/>
          </a:p>
        </p:txBody>
      </p:sp>
    </p:spTree>
    <p:extLst>
      <p:ext uri="{BB962C8B-B14F-4D97-AF65-F5344CB8AC3E}">
        <p14:creationId xmlns:p14="http://schemas.microsoft.com/office/powerpoint/2010/main" val="948202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36A9DB13-48E8-D14E-86E0-5BF3FA2D1495}" type="slidenum">
              <a:rPr kumimoji="1" lang="zh-CN" altLang="en-US" smtClean="0"/>
              <a:t>3</a:t>
            </a:fld>
            <a:endParaRPr kumimoji="1" lang="zh-CN" altLang="en-US"/>
          </a:p>
        </p:txBody>
      </p:sp>
    </p:spTree>
    <p:extLst>
      <p:ext uri="{BB962C8B-B14F-4D97-AF65-F5344CB8AC3E}">
        <p14:creationId xmlns:p14="http://schemas.microsoft.com/office/powerpoint/2010/main" val="354263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ltLang="zh-CN" dirty="0"/>
          </a:p>
        </p:txBody>
      </p:sp>
      <p:sp>
        <p:nvSpPr>
          <p:cNvPr id="4" name="灯片编号占位符 3"/>
          <p:cNvSpPr>
            <a:spLocks noGrp="1"/>
          </p:cNvSpPr>
          <p:nvPr>
            <p:ph type="sldNum" sz="quarter" idx="5"/>
          </p:nvPr>
        </p:nvSpPr>
        <p:spPr/>
        <p:txBody>
          <a:bodyPr/>
          <a:lstStyle/>
          <a:p>
            <a:fld id="{36A9DB13-48E8-D14E-86E0-5BF3FA2D1495}" type="slidenum">
              <a:rPr kumimoji="1" lang="zh-CN" altLang="en-US" smtClean="0"/>
              <a:t>4</a:t>
            </a:fld>
            <a:endParaRPr kumimoji="1" lang="zh-CN" altLang="en-US"/>
          </a:p>
        </p:txBody>
      </p:sp>
    </p:spTree>
    <p:extLst>
      <p:ext uri="{BB962C8B-B14F-4D97-AF65-F5344CB8AC3E}">
        <p14:creationId xmlns:p14="http://schemas.microsoft.com/office/powerpoint/2010/main" val="1412133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ltLang="zh-CN" dirty="0"/>
          </a:p>
        </p:txBody>
      </p:sp>
      <p:sp>
        <p:nvSpPr>
          <p:cNvPr id="4" name="灯片编号占位符 3"/>
          <p:cNvSpPr>
            <a:spLocks noGrp="1"/>
          </p:cNvSpPr>
          <p:nvPr>
            <p:ph type="sldNum" sz="quarter" idx="5"/>
          </p:nvPr>
        </p:nvSpPr>
        <p:spPr/>
        <p:txBody>
          <a:bodyPr/>
          <a:lstStyle/>
          <a:p>
            <a:fld id="{36A9DB13-48E8-D14E-86E0-5BF3FA2D1495}" type="slidenum">
              <a:rPr kumimoji="1" lang="zh-CN" altLang="en-US" smtClean="0"/>
              <a:t>5</a:t>
            </a:fld>
            <a:endParaRPr kumimoji="1" lang="zh-CN" altLang="en-US"/>
          </a:p>
        </p:txBody>
      </p:sp>
    </p:spTree>
    <p:extLst>
      <p:ext uri="{BB962C8B-B14F-4D97-AF65-F5344CB8AC3E}">
        <p14:creationId xmlns:p14="http://schemas.microsoft.com/office/powerpoint/2010/main" val="752587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6A9DB13-48E8-D14E-86E0-5BF3FA2D1495}" type="slidenum">
              <a:rPr kumimoji="1" lang="zh-CN" altLang="en-US" smtClean="0"/>
              <a:t>6</a:t>
            </a:fld>
            <a:endParaRPr kumimoji="1" lang="zh-CN" altLang="en-US"/>
          </a:p>
        </p:txBody>
      </p:sp>
    </p:spTree>
    <p:extLst>
      <p:ext uri="{BB962C8B-B14F-4D97-AF65-F5344CB8AC3E}">
        <p14:creationId xmlns:p14="http://schemas.microsoft.com/office/powerpoint/2010/main" val="2846636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6A9DB13-48E8-D14E-86E0-5BF3FA2D1495}" type="slidenum">
              <a:rPr kumimoji="1" lang="zh-CN" altLang="en-US" smtClean="0"/>
              <a:t>7</a:t>
            </a:fld>
            <a:endParaRPr kumimoji="1" lang="zh-CN" altLang="en-US"/>
          </a:p>
        </p:txBody>
      </p:sp>
    </p:spTree>
    <p:extLst>
      <p:ext uri="{BB962C8B-B14F-4D97-AF65-F5344CB8AC3E}">
        <p14:creationId xmlns:p14="http://schemas.microsoft.com/office/powerpoint/2010/main" val="3278675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6A9DB13-48E8-D14E-86E0-5BF3FA2D1495}" type="slidenum">
              <a:rPr kumimoji="1" lang="zh-CN" altLang="en-US" smtClean="0"/>
              <a:t>8</a:t>
            </a:fld>
            <a:endParaRPr kumimoji="1" lang="zh-CN" altLang="en-US"/>
          </a:p>
        </p:txBody>
      </p:sp>
    </p:spTree>
    <p:extLst>
      <p:ext uri="{BB962C8B-B14F-4D97-AF65-F5344CB8AC3E}">
        <p14:creationId xmlns:p14="http://schemas.microsoft.com/office/powerpoint/2010/main" val="2412485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5"/>
            <a:ext cx="7772400" cy="1102519"/>
          </a:xfrm>
        </p:spPr>
        <p:txBody>
          <a:bodyPr/>
          <a:lstStyle/>
          <a:p>
            <a:r>
              <a:rPr kumimoji="1"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198B187D-44A0-D34F-8FE3-05215A7ACC40}" type="datetime1">
              <a:rPr lang="zh-CN" altLang="en-US" smtClean="0"/>
              <a:t>2020/11/26</a:t>
            </a:fld>
            <a:endParaRPr lang="en-US"/>
          </a:p>
        </p:txBody>
      </p:sp>
      <p:sp>
        <p:nvSpPr>
          <p:cNvPr id="5" name="页脚占位符 4"/>
          <p:cNvSpPr>
            <a:spLocks noGrp="1"/>
          </p:cNvSpPr>
          <p:nvPr>
            <p:ph type="ftr" sz="quarter" idx="11"/>
          </p:nvPr>
        </p:nvSpPr>
        <p:spPr/>
        <p:txBody>
          <a:bodyPr/>
          <a:lstStyle/>
          <a:p>
            <a:endParaRPr lang="en-US" dirty="0"/>
          </a:p>
        </p:txBody>
      </p:sp>
      <p:sp>
        <p:nvSpPr>
          <p:cNvPr id="6" name="幻灯片编号占位符 5"/>
          <p:cNvSpPr>
            <a:spLocks noGrp="1"/>
          </p:cNvSpPr>
          <p:nvPr>
            <p:ph type="sldNum" sz="quarter" idx="12"/>
          </p:nvPr>
        </p:nvSpPr>
        <p:spPr/>
        <p:txBody>
          <a:bodyPr/>
          <a:lstStyle/>
          <a:p>
            <a:fld id="{CE8079A4-7AA8-4A4F-87E2-7781EC5097DD}" type="slidenum">
              <a:rPr lang="en-US" smtClean="0"/>
              <a:pPr/>
              <a:t>‹#›</a:t>
            </a:fld>
            <a:endParaRPr lang="en-US"/>
          </a:p>
        </p:txBody>
      </p:sp>
    </p:spTree>
    <p:extLst>
      <p:ext uri="{BB962C8B-B14F-4D97-AF65-F5344CB8AC3E}">
        <p14:creationId xmlns:p14="http://schemas.microsoft.com/office/powerpoint/2010/main" val="2396935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306DA549-4E35-814F-92FD-ECB546EE38FD}" type="datetime1">
              <a:rPr kumimoji="1" lang="zh-CN" altLang="en-US" smtClean="0"/>
              <a:t>2020/11/26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7305D34-217B-E543-8D65-AAE63940395B}" type="slidenum">
              <a:rPr kumimoji="1" lang="zh-CN" altLang="en-US" smtClean="0"/>
              <a:t>‹#›</a:t>
            </a:fld>
            <a:endParaRPr kumimoji="1" lang="zh-CN" altLang="en-US"/>
          </a:p>
        </p:txBody>
      </p:sp>
    </p:spTree>
    <p:extLst>
      <p:ext uri="{BB962C8B-B14F-4D97-AF65-F5344CB8AC3E}">
        <p14:creationId xmlns:p14="http://schemas.microsoft.com/office/powerpoint/2010/main" val="3212402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2"/>
            <a:ext cx="2057400" cy="4388644"/>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457200" y="205982"/>
            <a:ext cx="6019800" cy="4388644"/>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D7D8A0F-8AC3-0F46-BEAE-73461A719C93}" type="datetime1">
              <a:rPr kumimoji="1" lang="zh-CN" altLang="en-US" smtClean="0"/>
              <a:t>2020/11/26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7305D34-217B-E543-8D65-AAE63940395B}" type="slidenum">
              <a:rPr kumimoji="1" lang="zh-CN" altLang="en-US" smtClean="0"/>
              <a:t>‹#›</a:t>
            </a:fld>
            <a:endParaRPr kumimoji="1" lang="zh-CN" altLang="en-US"/>
          </a:p>
        </p:txBody>
      </p:sp>
    </p:spTree>
    <p:extLst>
      <p:ext uri="{BB962C8B-B14F-4D97-AF65-F5344CB8AC3E}">
        <p14:creationId xmlns:p14="http://schemas.microsoft.com/office/powerpoint/2010/main" val="3316263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AFFAEA5D-D2E8-1440-AD3D-EAEE7BF47151}" type="datetime1">
              <a:rPr kumimoji="1" lang="zh-CN" altLang="en-US" smtClean="0"/>
              <a:t>2020/11/26</a:t>
            </a:fld>
            <a:endParaRPr kumimoji="1" lang="zh-CN" altLang="en-US" dirty="0"/>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7305D34-217B-E543-8D65-AAE63940395B}" type="slidenum">
              <a:rPr kumimoji="1" lang="zh-CN" altLang="en-US" smtClean="0"/>
              <a:t>‹#›</a:t>
            </a:fld>
            <a:endParaRPr kumimoji="1" lang="zh-CN" altLang="en-US"/>
          </a:p>
        </p:txBody>
      </p:sp>
    </p:spTree>
    <p:extLst>
      <p:ext uri="{BB962C8B-B14F-4D97-AF65-F5344CB8AC3E}">
        <p14:creationId xmlns:p14="http://schemas.microsoft.com/office/powerpoint/2010/main" val="3860728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kumimoji="1"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A630585B-E3F4-AD41-9CD5-6AAD44985694}" type="datetime1">
              <a:rPr lang="zh-CN" altLang="en-US" smtClean="0"/>
              <a:t>2020/11/26</a:t>
            </a:fld>
            <a:endParaRPr lang="en-US"/>
          </a:p>
        </p:txBody>
      </p:sp>
      <p:sp>
        <p:nvSpPr>
          <p:cNvPr id="5" name="页脚占位符 4"/>
          <p:cNvSpPr>
            <a:spLocks noGrp="1"/>
          </p:cNvSpPr>
          <p:nvPr>
            <p:ph type="ftr" sz="quarter" idx="11"/>
          </p:nvPr>
        </p:nvSpPr>
        <p:spPr/>
        <p:txBody>
          <a:bodyPr/>
          <a:lstStyle/>
          <a:p>
            <a:endParaRPr lang="en-US"/>
          </a:p>
        </p:txBody>
      </p:sp>
      <p:sp>
        <p:nvSpPr>
          <p:cNvPr id="6" name="幻灯片编号占位符 5"/>
          <p:cNvSpPr>
            <a:spLocks noGrp="1"/>
          </p:cNvSpPr>
          <p:nvPr>
            <p:ph type="sldNum" sz="quarter" idx="12"/>
          </p:nvPr>
        </p:nvSpPr>
        <p:spPr/>
        <p:txBody>
          <a:bodyPr/>
          <a:lstStyle/>
          <a:p>
            <a:fld id="{CE8079A4-7AA8-4A4F-87E2-7781EC5097DD}" type="slidenum">
              <a:rPr lang="en-US" smtClean="0"/>
              <a:pPr/>
              <a:t>‹#›</a:t>
            </a:fld>
            <a:endParaRPr lang="en-US"/>
          </a:p>
        </p:txBody>
      </p:sp>
    </p:spTree>
    <p:extLst>
      <p:ext uri="{BB962C8B-B14F-4D97-AF65-F5344CB8AC3E}">
        <p14:creationId xmlns:p14="http://schemas.microsoft.com/office/powerpoint/2010/main" val="2256875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F47AE9B6-B078-6F49-9536-5C32FF1A1B0A}" type="datetime1">
              <a:rPr kumimoji="1" lang="zh-CN" altLang="en-US" smtClean="0"/>
              <a:t>2020/11/26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97305D34-217B-E543-8D65-AAE63940395B}" type="slidenum">
              <a:rPr kumimoji="1" lang="zh-CN" altLang="en-US" smtClean="0"/>
              <a:t>‹#›</a:t>
            </a:fld>
            <a:endParaRPr kumimoji="1" lang="zh-CN" altLang="en-US"/>
          </a:p>
        </p:txBody>
      </p:sp>
    </p:spTree>
    <p:extLst>
      <p:ext uri="{BB962C8B-B14F-4D97-AF65-F5344CB8AC3E}">
        <p14:creationId xmlns:p14="http://schemas.microsoft.com/office/powerpoint/2010/main" val="2328118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698F218B-2753-7B40-8BE7-24CA71A1B85E}" type="datetime1">
              <a:rPr kumimoji="1" lang="zh-CN" altLang="en-US" smtClean="0"/>
              <a:t>2020/11/26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97305D34-217B-E543-8D65-AAE63940395B}" type="slidenum">
              <a:rPr kumimoji="1" lang="zh-CN" altLang="en-US" smtClean="0"/>
              <a:t>‹#›</a:t>
            </a:fld>
            <a:endParaRPr kumimoji="1" lang="zh-CN" altLang="en-US"/>
          </a:p>
        </p:txBody>
      </p:sp>
    </p:spTree>
    <p:extLst>
      <p:ext uri="{BB962C8B-B14F-4D97-AF65-F5344CB8AC3E}">
        <p14:creationId xmlns:p14="http://schemas.microsoft.com/office/powerpoint/2010/main" val="3473185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7F20E387-9D62-114F-A6B8-F7401CDEAE95}" type="datetime1">
              <a:rPr kumimoji="1" lang="zh-CN" altLang="en-US" smtClean="0"/>
              <a:t>2020/11/26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97305D34-217B-E543-8D65-AAE63940395B}" type="slidenum">
              <a:rPr kumimoji="1" lang="zh-CN" altLang="en-US" smtClean="0"/>
              <a:t>‹#›</a:t>
            </a:fld>
            <a:endParaRPr kumimoji="1" lang="zh-CN" altLang="en-US"/>
          </a:p>
        </p:txBody>
      </p:sp>
    </p:spTree>
    <p:extLst>
      <p:ext uri="{BB962C8B-B14F-4D97-AF65-F5344CB8AC3E}">
        <p14:creationId xmlns:p14="http://schemas.microsoft.com/office/powerpoint/2010/main" val="3754416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D4E3A20-4232-F142-8B2F-80DDB68123E5}" type="datetime1">
              <a:rPr kumimoji="1" lang="zh-CN" altLang="en-US" smtClean="0"/>
              <a:t>2020/11/26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97305D34-217B-E543-8D65-AAE63940395B}" type="slidenum">
              <a:rPr kumimoji="1" lang="zh-CN" altLang="en-US" smtClean="0"/>
              <a:t>‹#›</a:t>
            </a:fld>
            <a:endParaRPr kumimoji="1" lang="zh-CN" altLang="en-US"/>
          </a:p>
        </p:txBody>
      </p:sp>
    </p:spTree>
    <p:extLst>
      <p:ext uri="{BB962C8B-B14F-4D97-AF65-F5344CB8AC3E}">
        <p14:creationId xmlns:p14="http://schemas.microsoft.com/office/powerpoint/2010/main" val="1232982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3" y="204787"/>
            <a:ext cx="3008313" cy="871538"/>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3575050" y="204792"/>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457213"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0B75D177-5F59-C344-B8ED-0F58FFA81C88}" type="datetime1">
              <a:rPr kumimoji="1" lang="zh-CN" altLang="en-US" smtClean="0"/>
              <a:t>2020/11/26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97305D34-217B-E543-8D65-AAE63940395B}" type="slidenum">
              <a:rPr kumimoji="1" lang="zh-CN" altLang="en-US" smtClean="0"/>
              <a:t>‹#›</a:t>
            </a:fld>
            <a:endParaRPr kumimoji="1" lang="zh-CN" altLang="en-US"/>
          </a:p>
        </p:txBody>
      </p:sp>
    </p:spTree>
    <p:extLst>
      <p:ext uri="{BB962C8B-B14F-4D97-AF65-F5344CB8AC3E}">
        <p14:creationId xmlns:p14="http://schemas.microsoft.com/office/powerpoint/2010/main" val="3587426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4025509"/>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49908B3A-38C7-CF40-B6AB-FE1755D9AB9F}" type="datetime1">
              <a:rPr kumimoji="1" lang="zh-CN" altLang="en-US" smtClean="0"/>
              <a:t>2020/11/26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97305D34-217B-E543-8D65-AAE63940395B}" type="slidenum">
              <a:rPr kumimoji="1" lang="zh-CN" altLang="en-US" smtClean="0"/>
              <a:t>‹#›</a:t>
            </a:fld>
            <a:endParaRPr kumimoji="1" lang="zh-CN" altLang="en-US"/>
          </a:p>
        </p:txBody>
      </p:sp>
    </p:spTree>
    <p:extLst>
      <p:ext uri="{BB962C8B-B14F-4D97-AF65-F5344CB8AC3E}">
        <p14:creationId xmlns:p14="http://schemas.microsoft.com/office/powerpoint/2010/main" val="3242579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914586D-9C2E-E14B-9156-230E4E9CE196}" type="datetime1">
              <a:rPr kumimoji="1" lang="zh-CN" altLang="en-US" smtClean="0"/>
              <a:t>2020/11/26</a:t>
            </a:fld>
            <a:endParaRPr kumimoji="1"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dirty="0"/>
          </a:p>
        </p:txBody>
      </p:sp>
      <p:sp>
        <p:nvSpPr>
          <p:cNvPr id="6" name="幻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7305D34-217B-E543-8D65-AAE63940395B}" type="slidenum">
              <a:rPr kumimoji="1" lang="zh-CN" altLang="en-US" smtClean="0"/>
              <a:t>‹#›</a:t>
            </a:fld>
            <a:endParaRPr kumimoji="1" lang="zh-CN" altLang="en-US" dirty="0"/>
          </a:p>
        </p:txBody>
      </p:sp>
    </p:spTree>
    <p:extLst>
      <p:ext uri="{BB962C8B-B14F-4D97-AF65-F5344CB8AC3E}">
        <p14:creationId xmlns:p14="http://schemas.microsoft.com/office/powerpoint/2010/main" val="930260281"/>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1000"/>
          </a:blip>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 y="1193445"/>
            <a:ext cx="9144000" cy="1599651"/>
          </a:xfrm>
          <a:noFill/>
        </p:spPr>
        <p:txBody>
          <a:bodyPr>
            <a:normAutofit/>
          </a:bodyPr>
          <a:lstStyle/>
          <a:p>
            <a:r>
              <a:rPr kumimoji="1" lang="en-US" altLang="zh-CN" sz="3200" b="1" dirty="0">
                <a:cs typeface="Avenir Next Medium"/>
              </a:rPr>
              <a:t>Flexible Time Sensitive Network (Flex-TSN) for Autonomous Systems</a:t>
            </a:r>
          </a:p>
        </p:txBody>
      </p:sp>
      <p:pic>
        <p:nvPicPr>
          <p:cNvPr id="7" name="图片 6" descr="colour.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30878" y="185083"/>
            <a:ext cx="1416423" cy="531159"/>
          </a:xfrm>
          <a:prstGeom prst="rect">
            <a:avLst/>
          </a:prstGeom>
        </p:spPr>
      </p:pic>
      <p:pic>
        <p:nvPicPr>
          <p:cNvPr id="15" name="图片 14" descr="University of York logo black.tif"/>
          <p:cNvPicPr>
            <a:picLocks noChangeAspect="1"/>
          </p:cNvPicPr>
          <p:nvPr/>
        </p:nvPicPr>
        <p:blipFill>
          <a:blip r:embed="rId4">
            <a:alphaModFix amt="72000"/>
            <a:extLst>
              <a:ext uri="{28A0092B-C50C-407E-A947-70E740481C1C}">
                <a14:useLocalDpi xmlns:a14="http://schemas.microsoft.com/office/drawing/2010/main" val="0"/>
              </a:ext>
            </a:extLst>
          </a:blip>
          <a:stretch>
            <a:fillRect/>
          </a:stretch>
        </p:blipFill>
        <p:spPr>
          <a:xfrm>
            <a:off x="6868910" y="185086"/>
            <a:ext cx="2182307" cy="338809"/>
          </a:xfrm>
          <a:prstGeom prst="rect">
            <a:avLst/>
          </a:prstGeom>
        </p:spPr>
      </p:pic>
      <p:sp>
        <p:nvSpPr>
          <p:cNvPr id="6" name="文本框 5">
            <a:extLst>
              <a:ext uri="{FF2B5EF4-FFF2-40B4-BE49-F238E27FC236}">
                <a16:creationId xmlns:a16="http://schemas.microsoft.com/office/drawing/2014/main" id="{31940CCE-E021-C44E-9F6E-CB3DEDAE517A}"/>
              </a:ext>
            </a:extLst>
          </p:cNvPr>
          <p:cNvSpPr txBox="1"/>
          <p:nvPr/>
        </p:nvSpPr>
        <p:spPr>
          <a:xfrm>
            <a:off x="3150301" y="3594355"/>
            <a:ext cx="2843398" cy="1169551"/>
          </a:xfrm>
          <a:prstGeom prst="rect">
            <a:avLst/>
          </a:prstGeom>
          <a:noFill/>
        </p:spPr>
        <p:txBody>
          <a:bodyPr wrap="square" rtlCol="0">
            <a:spAutoFit/>
          </a:bodyPr>
          <a:lstStyle/>
          <a:p>
            <a:r>
              <a:rPr kumimoji="1" lang="en-US" altLang="zh-CN" sz="1400" b="1" dirty="0">
                <a:ea typeface="+mj-ea"/>
              </a:rPr>
              <a:t>Speaker:         </a:t>
            </a:r>
            <a:r>
              <a:rPr kumimoji="1" lang="zh-CN" altLang="en-US" sz="1400" b="1" dirty="0">
                <a:ea typeface="+mj-ea"/>
              </a:rPr>
              <a:t>  </a:t>
            </a:r>
            <a:r>
              <a:rPr kumimoji="1" lang="en-US" altLang="zh-CN" sz="1400" b="1" dirty="0">
                <a:ea typeface="+mj-ea"/>
              </a:rPr>
              <a:t>Jie(Joey) Zou</a:t>
            </a:r>
          </a:p>
          <a:p>
            <a:r>
              <a:rPr kumimoji="1" lang="en-US" altLang="zh-CN" sz="1400" b="1" dirty="0">
                <a:ea typeface="+mj-ea"/>
              </a:rPr>
              <a:t>Supervisors:    Dr. Wanli Chang</a:t>
            </a:r>
          </a:p>
          <a:p>
            <a:r>
              <a:rPr kumimoji="1" lang="en-US" altLang="zh-CN" sz="1400" b="1" dirty="0">
                <a:ea typeface="+mj-ea"/>
              </a:rPr>
              <a:t>                       </a:t>
            </a:r>
            <a:r>
              <a:rPr kumimoji="1" lang="zh-CN" altLang="en-US" sz="1400" b="1" dirty="0">
                <a:ea typeface="+mj-ea"/>
              </a:rPr>
              <a:t>   </a:t>
            </a:r>
            <a:r>
              <a:rPr kumimoji="1" lang="en-US" altLang="zh-CN" sz="1400" b="1" dirty="0">
                <a:ea typeface="+mj-ea"/>
              </a:rPr>
              <a:t> Prof. John McDermid</a:t>
            </a:r>
          </a:p>
          <a:p>
            <a:endParaRPr kumimoji="1" lang="en-US" altLang="zh-CN" sz="1400" b="1" dirty="0">
              <a:ea typeface="+mj-ea"/>
            </a:endParaRPr>
          </a:p>
          <a:p>
            <a:r>
              <a:rPr kumimoji="1" lang="zh-CN" altLang="en-US" sz="1400" b="1" dirty="0">
                <a:ea typeface="+mj-ea"/>
              </a:rPr>
              <a:t>                    </a:t>
            </a:r>
            <a:r>
              <a:rPr kumimoji="1" lang="en-US" altLang="zh-CN" sz="1400" b="1" dirty="0">
                <a:ea typeface="+mj-ea"/>
              </a:rPr>
              <a:t>12 Nov 2020</a:t>
            </a:r>
          </a:p>
        </p:txBody>
      </p:sp>
    </p:spTree>
    <p:extLst>
      <p:ext uri="{BB962C8B-B14F-4D97-AF65-F5344CB8AC3E}">
        <p14:creationId xmlns:p14="http://schemas.microsoft.com/office/powerpoint/2010/main" val="2706342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CF29FD7-0EAB-4541-934D-AB4B2EAAEC14}"/>
              </a:ext>
            </a:extLst>
          </p:cNvPr>
          <p:cNvSpPr>
            <a:spLocks noGrp="1"/>
          </p:cNvSpPr>
          <p:nvPr>
            <p:ph type="sldNum" sz="quarter" idx="12"/>
          </p:nvPr>
        </p:nvSpPr>
        <p:spPr/>
        <p:txBody>
          <a:bodyPr/>
          <a:lstStyle/>
          <a:p>
            <a:fld id="{97305D34-217B-E543-8D65-AAE63940395B}" type="slidenum">
              <a:rPr kumimoji="1" lang="zh-CN" altLang="en-US" smtClean="0"/>
              <a:t>9</a:t>
            </a:fld>
            <a:endParaRPr kumimoji="1" lang="zh-CN" altLang="en-US"/>
          </a:p>
        </p:txBody>
      </p:sp>
      <p:sp>
        <p:nvSpPr>
          <p:cNvPr id="12" name="标题 1">
            <a:extLst>
              <a:ext uri="{FF2B5EF4-FFF2-40B4-BE49-F238E27FC236}">
                <a16:creationId xmlns:a16="http://schemas.microsoft.com/office/drawing/2014/main" id="{0F0783B9-7CEF-A44C-890E-F5654E0C1BFA}"/>
              </a:ext>
            </a:extLst>
          </p:cNvPr>
          <p:cNvSpPr txBox="1">
            <a:spLocks/>
          </p:cNvSpPr>
          <p:nvPr/>
        </p:nvSpPr>
        <p:spPr>
          <a:xfrm>
            <a:off x="0" y="154064"/>
            <a:ext cx="9153525" cy="452357"/>
          </a:xfrm>
          <a:prstGeom prst="rect">
            <a:avLst/>
          </a:prstGeom>
          <a:solidFill>
            <a:srgbClr val="A6A6A6">
              <a:alpha val="21000"/>
            </a:srgbClr>
          </a:solidFill>
          <a:ln>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600" b="1" dirty="0">
                <a:latin typeface="+mn-lt"/>
              </a:rPr>
              <a:t>Background</a:t>
            </a:r>
          </a:p>
        </p:txBody>
      </p:sp>
      <p:pic>
        <p:nvPicPr>
          <p:cNvPr id="13" name="图片 12" descr="colour.png">
            <a:extLst>
              <a:ext uri="{FF2B5EF4-FFF2-40B4-BE49-F238E27FC236}">
                <a16:creationId xmlns:a16="http://schemas.microsoft.com/office/drawing/2014/main" id="{A55F1E1E-9FA5-F743-8F38-442ED8CD8AB8}"/>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8061329" y="226047"/>
            <a:ext cx="844009" cy="316504"/>
          </a:xfrm>
          <a:prstGeom prst="rect">
            <a:avLst/>
          </a:prstGeom>
        </p:spPr>
      </p:pic>
      <p:sp>
        <p:nvSpPr>
          <p:cNvPr id="3" name="矩形 2">
            <a:extLst>
              <a:ext uri="{FF2B5EF4-FFF2-40B4-BE49-F238E27FC236}">
                <a16:creationId xmlns:a16="http://schemas.microsoft.com/office/drawing/2014/main" id="{697D180B-40A0-894F-9628-50AE818ED6E3}"/>
              </a:ext>
            </a:extLst>
          </p:cNvPr>
          <p:cNvSpPr/>
          <p:nvPr/>
        </p:nvSpPr>
        <p:spPr>
          <a:xfrm>
            <a:off x="-1" y="606465"/>
            <a:ext cx="4782457" cy="3110723"/>
          </a:xfrm>
          <a:prstGeom prst="rect">
            <a:avLst/>
          </a:prstGeom>
        </p:spPr>
        <p:txBody>
          <a:bodyPr wrap="square">
            <a:spAutoFit/>
          </a:bodyPr>
          <a:lstStyle/>
          <a:p>
            <a:pPr marL="171450" indent="-171450">
              <a:lnSpc>
                <a:spcPct val="150000"/>
              </a:lnSpc>
              <a:buFont typeface="Arial" panose="020B0604020202020204" pitchFamily="34" charset="0"/>
              <a:buChar char="•"/>
            </a:pPr>
            <a:r>
              <a:rPr lang="en-GB" altLang="zh-CN" sz="1200" b="1" dirty="0"/>
              <a:t>The IEEE 802.1Qbv standard defines scheduling mechanisms. </a:t>
            </a:r>
            <a:r>
              <a:rPr lang="en-GB" altLang="zh-CN" sz="1200" dirty="0"/>
              <a:t>The Time-Aware Shaper (TAS) determine when different traffic classes should be allowed to transmit on a network. TAS schedules consist of equal discrete time-slots. </a:t>
            </a:r>
            <a:r>
              <a:rPr lang="en-GB" altLang="zh-CN" sz="1200" b="1" dirty="0"/>
              <a:t>Each slot specifies which gate should be open or closed at that specific time to ensure determinism and real-time. </a:t>
            </a:r>
            <a:r>
              <a:rPr lang="en-GB" altLang="zh-CN" sz="1200" dirty="0"/>
              <a:t>The schedule can be represented as a list, called Gate Control List (GCL), which contains the time-slot entries and the associated configuration of gate states (GS). </a:t>
            </a:r>
          </a:p>
          <a:p>
            <a:pPr marL="171450" indent="-171450">
              <a:lnSpc>
                <a:spcPct val="150000"/>
              </a:lnSpc>
              <a:buFont typeface="Arial" panose="020B0604020202020204" pitchFamily="34" charset="0"/>
              <a:buChar char="•"/>
            </a:pPr>
            <a:r>
              <a:rPr lang="en-GB" altLang="zh-CN" sz="1200" dirty="0"/>
              <a:t>TSN scheduling problem can be described as an SMT (satisfiability modulo theories ) problem which is solved using the Z3 SMT solver </a:t>
            </a:r>
          </a:p>
          <a:p>
            <a:pPr marL="171450" indent="-171450">
              <a:lnSpc>
                <a:spcPct val="150000"/>
              </a:lnSpc>
              <a:buFont typeface="Arial" panose="020B0604020202020204" pitchFamily="34" charset="0"/>
              <a:buChar char="•"/>
            </a:pPr>
            <a:endParaRPr lang="en-GB" altLang="zh-CN" sz="1200" dirty="0"/>
          </a:p>
        </p:txBody>
      </p:sp>
      <p:pic>
        <p:nvPicPr>
          <p:cNvPr id="14" name="图片 13">
            <a:extLst>
              <a:ext uri="{FF2B5EF4-FFF2-40B4-BE49-F238E27FC236}">
                <a16:creationId xmlns:a16="http://schemas.microsoft.com/office/drawing/2014/main" id="{B62977D7-E07E-664F-A6AC-B2B19B49B6FF}"/>
              </a:ext>
            </a:extLst>
          </p:cNvPr>
          <p:cNvPicPr>
            <a:picLocks noChangeAspect="1"/>
          </p:cNvPicPr>
          <p:nvPr/>
        </p:nvPicPr>
        <p:blipFill>
          <a:blip r:embed="rId4"/>
          <a:stretch>
            <a:fillRect/>
          </a:stretch>
        </p:blipFill>
        <p:spPr>
          <a:xfrm>
            <a:off x="344725" y="3717188"/>
            <a:ext cx="3676048" cy="1160505"/>
          </a:xfrm>
          <a:prstGeom prst="rect">
            <a:avLst/>
          </a:prstGeom>
          <a:ln w="12700">
            <a:solidFill>
              <a:schemeClr val="tx1"/>
            </a:solidFill>
          </a:ln>
        </p:spPr>
      </p:pic>
      <p:sp>
        <p:nvSpPr>
          <p:cNvPr id="15" name="文本框 14">
            <a:extLst>
              <a:ext uri="{FF2B5EF4-FFF2-40B4-BE49-F238E27FC236}">
                <a16:creationId xmlns:a16="http://schemas.microsoft.com/office/drawing/2014/main" id="{D0F1EFC7-FFA4-2046-9270-D239D6F6A90A}"/>
              </a:ext>
            </a:extLst>
          </p:cNvPr>
          <p:cNvSpPr txBox="1"/>
          <p:nvPr/>
        </p:nvSpPr>
        <p:spPr>
          <a:xfrm>
            <a:off x="590515" y="3486356"/>
            <a:ext cx="3009028" cy="230832"/>
          </a:xfrm>
          <a:prstGeom prst="rect">
            <a:avLst/>
          </a:prstGeom>
          <a:noFill/>
        </p:spPr>
        <p:txBody>
          <a:bodyPr wrap="square" rtlCol="0">
            <a:spAutoFit/>
          </a:bodyPr>
          <a:lstStyle/>
          <a:p>
            <a:r>
              <a:rPr kumimoji="1" lang="en-US" altLang="zh-CN" sz="900" dirty="0"/>
              <a:t>Example of GCL( gate control list): 0</a:t>
            </a:r>
            <a:r>
              <a:rPr kumimoji="1" lang="zh-CN" altLang="en-US" sz="900" dirty="0"/>
              <a:t> </a:t>
            </a:r>
            <a:r>
              <a:rPr kumimoji="1" lang="en-US" altLang="zh-CN" sz="900" dirty="0"/>
              <a:t>Gate</a:t>
            </a:r>
            <a:r>
              <a:rPr kumimoji="1" lang="zh-CN" altLang="en-US" sz="900" dirty="0"/>
              <a:t> </a:t>
            </a:r>
            <a:r>
              <a:rPr kumimoji="1" lang="en-US" altLang="zh-CN" sz="900" dirty="0"/>
              <a:t>close, 1</a:t>
            </a:r>
            <a:r>
              <a:rPr kumimoji="1" lang="zh-CN" altLang="en-US" sz="900" dirty="0"/>
              <a:t> </a:t>
            </a:r>
            <a:r>
              <a:rPr kumimoji="1" lang="en-US" altLang="zh-CN" sz="900" dirty="0"/>
              <a:t>Gate</a:t>
            </a:r>
            <a:r>
              <a:rPr kumimoji="1" lang="zh-CN" altLang="en-US" sz="900" dirty="0"/>
              <a:t> </a:t>
            </a:r>
            <a:r>
              <a:rPr kumimoji="1" lang="en-US" altLang="zh-CN" sz="900" dirty="0"/>
              <a:t>open</a:t>
            </a:r>
            <a:endParaRPr kumimoji="1" lang="zh-CN" altLang="en-US" sz="900" dirty="0"/>
          </a:p>
        </p:txBody>
      </p:sp>
      <p:grpSp>
        <p:nvGrpSpPr>
          <p:cNvPr id="16" name="组合 15">
            <a:extLst>
              <a:ext uri="{FF2B5EF4-FFF2-40B4-BE49-F238E27FC236}">
                <a16:creationId xmlns:a16="http://schemas.microsoft.com/office/drawing/2014/main" id="{63FCC448-35EC-8E49-9D32-8A5AF8B6A665}"/>
              </a:ext>
            </a:extLst>
          </p:cNvPr>
          <p:cNvGrpSpPr/>
          <p:nvPr/>
        </p:nvGrpSpPr>
        <p:grpSpPr>
          <a:xfrm>
            <a:off x="4547694" y="678404"/>
            <a:ext cx="4572000" cy="4095360"/>
            <a:chOff x="4554603" y="685171"/>
            <a:chExt cx="4572000" cy="4095360"/>
          </a:xfrm>
        </p:grpSpPr>
        <p:pic>
          <p:nvPicPr>
            <p:cNvPr id="17" name="图片 16">
              <a:extLst>
                <a:ext uri="{FF2B5EF4-FFF2-40B4-BE49-F238E27FC236}">
                  <a16:creationId xmlns:a16="http://schemas.microsoft.com/office/drawing/2014/main" id="{B1C0384A-0376-D244-9BFB-FB6C95C3AF2C}"/>
                </a:ext>
              </a:extLst>
            </p:cNvPr>
            <p:cNvPicPr>
              <a:picLocks noChangeAspect="1"/>
            </p:cNvPicPr>
            <p:nvPr/>
          </p:nvPicPr>
          <p:blipFill>
            <a:blip r:embed="rId5"/>
            <a:stretch>
              <a:fillRect/>
            </a:stretch>
          </p:blipFill>
          <p:spPr>
            <a:xfrm>
              <a:off x="5019013" y="1218690"/>
              <a:ext cx="3078154" cy="1155717"/>
            </a:xfrm>
            <a:prstGeom prst="rect">
              <a:avLst/>
            </a:prstGeom>
          </p:spPr>
        </p:pic>
        <p:sp>
          <p:nvSpPr>
            <p:cNvPr id="18" name="矩形 17">
              <a:extLst>
                <a:ext uri="{FF2B5EF4-FFF2-40B4-BE49-F238E27FC236}">
                  <a16:creationId xmlns:a16="http://schemas.microsoft.com/office/drawing/2014/main" id="{3648E83D-FC53-F742-AD3D-3A1E765469D6}"/>
                </a:ext>
              </a:extLst>
            </p:cNvPr>
            <p:cNvSpPr/>
            <p:nvPr/>
          </p:nvSpPr>
          <p:spPr>
            <a:xfrm>
              <a:off x="4585095" y="685171"/>
              <a:ext cx="4256606" cy="369332"/>
            </a:xfrm>
            <a:prstGeom prst="rect">
              <a:avLst/>
            </a:prstGeom>
          </p:spPr>
          <p:txBody>
            <a:bodyPr wrap="square">
              <a:spAutoFit/>
            </a:bodyPr>
            <a:lstStyle/>
            <a:p>
              <a:pPr algn="ctr"/>
              <a:r>
                <a:rPr lang="en-GB" altLang="zh-CN" sz="900" dirty="0"/>
                <a:t>Network topology with Publishers (Pub) and Subscribers (Sub) connected via a single link (SW1 to SW2)</a:t>
              </a:r>
            </a:p>
          </p:txBody>
        </p:sp>
        <p:grpSp>
          <p:nvGrpSpPr>
            <p:cNvPr id="19" name="组合 18">
              <a:extLst>
                <a:ext uri="{FF2B5EF4-FFF2-40B4-BE49-F238E27FC236}">
                  <a16:creationId xmlns:a16="http://schemas.microsoft.com/office/drawing/2014/main" id="{921092DA-2C7D-4C49-B9C5-5AE2F8200A14}"/>
                </a:ext>
              </a:extLst>
            </p:cNvPr>
            <p:cNvGrpSpPr/>
            <p:nvPr/>
          </p:nvGrpSpPr>
          <p:grpSpPr>
            <a:xfrm>
              <a:off x="4554603" y="2994834"/>
              <a:ext cx="4572000" cy="1785697"/>
              <a:chOff x="76732" y="2726048"/>
              <a:chExt cx="4572000" cy="1785697"/>
            </a:xfrm>
          </p:grpSpPr>
          <p:grpSp>
            <p:nvGrpSpPr>
              <p:cNvPr id="21" name="组合 20">
                <a:extLst>
                  <a:ext uri="{FF2B5EF4-FFF2-40B4-BE49-F238E27FC236}">
                    <a16:creationId xmlns:a16="http://schemas.microsoft.com/office/drawing/2014/main" id="{509441A9-4420-E947-AB02-07482D7533D1}"/>
                  </a:ext>
                </a:extLst>
              </p:cNvPr>
              <p:cNvGrpSpPr/>
              <p:nvPr/>
            </p:nvGrpSpPr>
            <p:grpSpPr>
              <a:xfrm>
                <a:off x="465406" y="2726048"/>
                <a:ext cx="3540244" cy="1382952"/>
                <a:chOff x="361848" y="1885583"/>
                <a:chExt cx="3540244" cy="1382952"/>
              </a:xfrm>
            </p:grpSpPr>
            <p:pic>
              <p:nvPicPr>
                <p:cNvPr id="23" name="图片 22">
                  <a:extLst>
                    <a:ext uri="{FF2B5EF4-FFF2-40B4-BE49-F238E27FC236}">
                      <a16:creationId xmlns:a16="http://schemas.microsoft.com/office/drawing/2014/main" id="{AC37CD99-CCD6-4444-A7FB-AB6D9F7F231E}"/>
                    </a:ext>
                  </a:extLst>
                </p:cNvPr>
                <p:cNvPicPr>
                  <a:picLocks noChangeAspect="1"/>
                </p:cNvPicPr>
                <p:nvPr/>
              </p:nvPicPr>
              <p:blipFill>
                <a:blip r:embed="rId6"/>
                <a:stretch>
                  <a:fillRect/>
                </a:stretch>
              </p:blipFill>
              <p:spPr>
                <a:xfrm>
                  <a:off x="361848" y="1885583"/>
                  <a:ext cx="3540244" cy="989469"/>
                </a:xfrm>
                <a:prstGeom prst="rect">
                  <a:avLst/>
                </a:prstGeom>
              </p:spPr>
            </p:pic>
            <p:sp>
              <p:nvSpPr>
                <p:cNvPr id="24" name="下箭头 23">
                  <a:extLst>
                    <a:ext uri="{FF2B5EF4-FFF2-40B4-BE49-F238E27FC236}">
                      <a16:creationId xmlns:a16="http://schemas.microsoft.com/office/drawing/2014/main" id="{03FFD17A-28FB-A741-B3DE-56F697FC3EE3}"/>
                    </a:ext>
                  </a:extLst>
                </p:cNvPr>
                <p:cNvSpPr/>
                <p:nvPr/>
              </p:nvSpPr>
              <p:spPr>
                <a:xfrm rot="10800000" flipH="1">
                  <a:off x="1254978" y="2774676"/>
                  <a:ext cx="45719" cy="132292"/>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26E087FD-655B-F442-971C-51F37DC6D3CD}"/>
                    </a:ext>
                  </a:extLst>
                </p:cNvPr>
                <p:cNvSpPr txBox="1"/>
                <p:nvPr/>
              </p:nvSpPr>
              <p:spPr>
                <a:xfrm>
                  <a:off x="757925" y="2881483"/>
                  <a:ext cx="1085544" cy="200055"/>
                </a:xfrm>
                <a:prstGeom prst="rect">
                  <a:avLst/>
                </a:prstGeom>
                <a:noFill/>
              </p:spPr>
              <p:txBody>
                <a:bodyPr wrap="square" rtlCol="0">
                  <a:spAutoFit/>
                </a:bodyPr>
                <a:lstStyle/>
                <a:p>
                  <a:r>
                    <a:rPr kumimoji="1" lang="en-US" altLang="zh-CN" sz="700" i="1" dirty="0"/>
                    <a:t>Gate for flow1 open</a:t>
                  </a:r>
                  <a:endParaRPr kumimoji="1" lang="zh-CN" altLang="en-US" sz="700" i="1" dirty="0"/>
                </a:p>
              </p:txBody>
            </p:sp>
            <p:sp>
              <p:nvSpPr>
                <p:cNvPr id="26" name="下箭头 25">
                  <a:extLst>
                    <a:ext uri="{FF2B5EF4-FFF2-40B4-BE49-F238E27FC236}">
                      <a16:creationId xmlns:a16="http://schemas.microsoft.com/office/drawing/2014/main" id="{5128BBD8-1CD3-1946-98FC-582C950C64D1}"/>
                    </a:ext>
                  </a:extLst>
                </p:cNvPr>
                <p:cNvSpPr/>
                <p:nvPr/>
              </p:nvSpPr>
              <p:spPr>
                <a:xfrm rot="10800000" flipH="1">
                  <a:off x="2109110" y="2828466"/>
                  <a:ext cx="45719" cy="132292"/>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4AE097D6-E84B-854B-A15F-46EE969FC8E2}"/>
                    </a:ext>
                  </a:extLst>
                </p:cNvPr>
                <p:cNvSpPr txBox="1"/>
                <p:nvPr/>
              </p:nvSpPr>
              <p:spPr>
                <a:xfrm>
                  <a:off x="1640249" y="2960758"/>
                  <a:ext cx="1085544" cy="307777"/>
                </a:xfrm>
                <a:prstGeom prst="rect">
                  <a:avLst/>
                </a:prstGeom>
                <a:noFill/>
              </p:spPr>
              <p:txBody>
                <a:bodyPr wrap="square" rtlCol="0">
                  <a:spAutoFit/>
                </a:bodyPr>
                <a:lstStyle/>
                <a:p>
                  <a:r>
                    <a:rPr kumimoji="1" lang="en-US" altLang="zh-CN" sz="700" i="1" dirty="0"/>
                    <a:t>Gate for flow1 close</a:t>
                  </a:r>
                </a:p>
                <a:p>
                  <a:r>
                    <a:rPr kumimoji="1" lang="en-US" altLang="zh-CN" sz="700" i="1" dirty="0"/>
                    <a:t>Gate for flow2 open</a:t>
                  </a:r>
                </a:p>
              </p:txBody>
            </p:sp>
            <p:sp>
              <p:nvSpPr>
                <p:cNvPr id="29" name="下箭头 28">
                  <a:extLst>
                    <a:ext uri="{FF2B5EF4-FFF2-40B4-BE49-F238E27FC236}">
                      <a16:creationId xmlns:a16="http://schemas.microsoft.com/office/drawing/2014/main" id="{32F3C80D-3DE4-D547-AA6F-53CD86A10AAB}"/>
                    </a:ext>
                  </a:extLst>
                </p:cNvPr>
                <p:cNvSpPr/>
                <p:nvPr/>
              </p:nvSpPr>
              <p:spPr>
                <a:xfrm rot="10800000" flipH="1">
                  <a:off x="2731097" y="2642384"/>
                  <a:ext cx="45719" cy="132292"/>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30" name="矩形 29">
                  <a:extLst>
                    <a:ext uri="{FF2B5EF4-FFF2-40B4-BE49-F238E27FC236}">
                      <a16:creationId xmlns:a16="http://schemas.microsoft.com/office/drawing/2014/main" id="{FAD50B20-E415-1A47-A1D3-DCCA84246F6E}"/>
                    </a:ext>
                  </a:extLst>
                </p:cNvPr>
                <p:cNvSpPr/>
                <p:nvPr/>
              </p:nvSpPr>
              <p:spPr>
                <a:xfrm>
                  <a:off x="2308956" y="2765516"/>
                  <a:ext cx="914033" cy="200055"/>
                </a:xfrm>
                <a:prstGeom prst="rect">
                  <a:avLst/>
                </a:prstGeom>
              </p:spPr>
              <p:txBody>
                <a:bodyPr wrap="none">
                  <a:spAutoFit/>
                </a:bodyPr>
                <a:lstStyle/>
                <a:p>
                  <a:r>
                    <a:rPr kumimoji="1" lang="en-US" altLang="zh-CN" sz="700" i="1" dirty="0"/>
                    <a:t>Gate for flow2 close</a:t>
                  </a:r>
                </a:p>
              </p:txBody>
            </p:sp>
          </p:grpSp>
          <p:sp>
            <p:nvSpPr>
              <p:cNvPr id="22" name="矩形 21">
                <a:extLst>
                  <a:ext uri="{FF2B5EF4-FFF2-40B4-BE49-F238E27FC236}">
                    <a16:creationId xmlns:a16="http://schemas.microsoft.com/office/drawing/2014/main" id="{0E25E3E9-CB12-A44E-8916-7338CDA701F1}"/>
                  </a:ext>
                </a:extLst>
              </p:cNvPr>
              <p:cNvSpPr/>
              <p:nvPr/>
            </p:nvSpPr>
            <p:spPr>
              <a:xfrm>
                <a:off x="76732" y="4173191"/>
                <a:ext cx="4572000" cy="338554"/>
              </a:xfrm>
              <a:prstGeom prst="rect">
                <a:avLst/>
              </a:prstGeom>
            </p:spPr>
            <p:txBody>
              <a:bodyPr>
                <a:spAutoFit/>
              </a:bodyPr>
              <a:lstStyle/>
              <a:p>
                <a:r>
                  <a:rPr lang="en-GB" altLang="zh-CN" sz="800" i="1" dirty="0"/>
                  <a:t>Flow1</a:t>
                </a:r>
                <a:r>
                  <a:rPr lang="en-GB" altLang="zh-CN" sz="100" i="1" dirty="0"/>
                  <a:t> </a:t>
                </a:r>
                <a:r>
                  <a:rPr lang="en-GB" altLang="zh-CN" sz="800" i="1" dirty="0"/>
                  <a:t>is mapped to priority p1, Flow2 is mapped to priority p2 and the rest of the cycle is open for transmitting other traffic.</a:t>
                </a:r>
              </a:p>
            </p:txBody>
          </p:sp>
        </p:grpSp>
        <p:sp>
          <p:nvSpPr>
            <p:cNvPr id="20" name="矩形 19">
              <a:extLst>
                <a:ext uri="{FF2B5EF4-FFF2-40B4-BE49-F238E27FC236}">
                  <a16:creationId xmlns:a16="http://schemas.microsoft.com/office/drawing/2014/main" id="{2083FDCA-F076-D14E-BB61-23CE0ED5CAC4}"/>
                </a:ext>
              </a:extLst>
            </p:cNvPr>
            <p:cNvSpPr/>
            <p:nvPr/>
          </p:nvSpPr>
          <p:spPr>
            <a:xfrm>
              <a:off x="4969530" y="2704848"/>
              <a:ext cx="3167340" cy="230832"/>
            </a:xfrm>
            <a:prstGeom prst="rect">
              <a:avLst/>
            </a:prstGeom>
          </p:spPr>
          <p:txBody>
            <a:bodyPr wrap="square">
              <a:spAutoFit/>
            </a:bodyPr>
            <a:lstStyle/>
            <a:p>
              <a:r>
                <a:rPr lang="en-GB" altLang="zh-CN" sz="900" dirty="0"/>
                <a:t>IEEE802.1Qbv schedule for the port that connects SW1 to SW2 </a:t>
              </a:r>
            </a:p>
          </p:txBody>
        </p:sp>
      </p:grpSp>
      <p:sp>
        <p:nvSpPr>
          <p:cNvPr id="2" name="文本框 1">
            <a:extLst>
              <a:ext uri="{FF2B5EF4-FFF2-40B4-BE49-F238E27FC236}">
                <a16:creationId xmlns:a16="http://schemas.microsoft.com/office/drawing/2014/main" id="{314427C6-63B0-0B4E-8D04-E7366D35DFEA}"/>
              </a:ext>
            </a:extLst>
          </p:cNvPr>
          <p:cNvSpPr txBox="1"/>
          <p:nvPr/>
        </p:nvSpPr>
        <p:spPr>
          <a:xfrm>
            <a:off x="6368998" y="2221074"/>
            <a:ext cx="464696" cy="261610"/>
          </a:xfrm>
          <a:prstGeom prst="rect">
            <a:avLst/>
          </a:prstGeom>
          <a:noFill/>
        </p:spPr>
        <p:txBody>
          <a:bodyPr wrap="square" rtlCol="0">
            <a:spAutoFit/>
          </a:bodyPr>
          <a:lstStyle/>
          <a:p>
            <a:r>
              <a:rPr kumimoji="1" lang="en-US" altLang="zh-CN" sz="1100" dirty="0"/>
              <a:t>Fig.1</a:t>
            </a:r>
            <a:endParaRPr kumimoji="1" lang="zh-CN" altLang="en-US" sz="1100" dirty="0"/>
          </a:p>
        </p:txBody>
      </p:sp>
      <p:sp>
        <p:nvSpPr>
          <p:cNvPr id="5" name="矩形 4">
            <a:extLst>
              <a:ext uri="{FF2B5EF4-FFF2-40B4-BE49-F238E27FC236}">
                <a16:creationId xmlns:a16="http://schemas.microsoft.com/office/drawing/2014/main" id="{B1B1BF1F-96AD-BD47-BAAD-CCBA8E34C97C}"/>
              </a:ext>
            </a:extLst>
          </p:cNvPr>
          <p:cNvSpPr/>
          <p:nvPr/>
        </p:nvSpPr>
        <p:spPr>
          <a:xfrm>
            <a:off x="6456644" y="4636459"/>
            <a:ext cx="453970" cy="261610"/>
          </a:xfrm>
          <a:prstGeom prst="rect">
            <a:avLst/>
          </a:prstGeom>
        </p:spPr>
        <p:txBody>
          <a:bodyPr wrap="none">
            <a:spAutoFit/>
          </a:bodyPr>
          <a:lstStyle/>
          <a:p>
            <a:pPr lvl="0"/>
            <a:r>
              <a:rPr kumimoji="1" lang="en-US" altLang="zh-CN" sz="1100" dirty="0">
                <a:solidFill>
                  <a:prstClr val="black"/>
                </a:solidFill>
              </a:rPr>
              <a:t>Fig.2</a:t>
            </a:r>
            <a:endParaRPr kumimoji="1" lang="zh-CN" altLang="en-US" sz="1100" dirty="0">
              <a:solidFill>
                <a:prstClr val="black"/>
              </a:solidFill>
            </a:endParaRPr>
          </a:p>
        </p:txBody>
      </p:sp>
    </p:spTree>
    <p:extLst>
      <p:ext uri="{BB962C8B-B14F-4D97-AF65-F5344CB8AC3E}">
        <p14:creationId xmlns:p14="http://schemas.microsoft.com/office/powerpoint/2010/main" val="920741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CF29FD7-0EAB-4541-934D-AB4B2EAAEC14}"/>
              </a:ext>
            </a:extLst>
          </p:cNvPr>
          <p:cNvSpPr>
            <a:spLocks noGrp="1"/>
          </p:cNvSpPr>
          <p:nvPr>
            <p:ph type="sldNum" sz="quarter" idx="12"/>
          </p:nvPr>
        </p:nvSpPr>
        <p:spPr/>
        <p:txBody>
          <a:bodyPr/>
          <a:lstStyle/>
          <a:p>
            <a:fld id="{97305D34-217B-E543-8D65-AAE63940395B}" type="slidenum">
              <a:rPr kumimoji="1" lang="zh-CN" altLang="en-US" smtClean="0"/>
              <a:t>10</a:t>
            </a:fld>
            <a:endParaRPr kumimoji="1" lang="zh-CN" altLang="en-US"/>
          </a:p>
        </p:txBody>
      </p:sp>
      <p:grpSp>
        <p:nvGrpSpPr>
          <p:cNvPr id="3" name="组合 2">
            <a:extLst>
              <a:ext uri="{FF2B5EF4-FFF2-40B4-BE49-F238E27FC236}">
                <a16:creationId xmlns:a16="http://schemas.microsoft.com/office/drawing/2014/main" id="{700D802D-5F8D-3240-9BF5-3CF003581E0F}"/>
              </a:ext>
            </a:extLst>
          </p:cNvPr>
          <p:cNvGrpSpPr/>
          <p:nvPr/>
        </p:nvGrpSpPr>
        <p:grpSpPr>
          <a:xfrm>
            <a:off x="0" y="154064"/>
            <a:ext cx="9153525" cy="452357"/>
            <a:chOff x="0" y="154064"/>
            <a:chExt cx="9153525" cy="452357"/>
          </a:xfrm>
        </p:grpSpPr>
        <p:sp>
          <p:nvSpPr>
            <p:cNvPr id="10" name="标题 1">
              <a:extLst>
                <a:ext uri="{FF2B5EF4-FFF2-40B4-BE49-F238E27FC236}">
                  <a16:creationId xmlns:a16="http://schemas.microsoft.com/office/drawing/2014/main" id="{0F3D6CCC-479D-164D-A72B-FFA8913C2C9D}"/>
                </a:ext>
              </a:extLst>
            </p:cNvPr>
            <p:cNvSpPr txBox="1">
              <a:spLocks/>
            </p:cNvSpPr>
            <p:nvPr/>
          </p:nvSpPr>
          <p:spPr>
            <a:xfrm>
              <a:off x="0" y="154064"/>
              <a:ext cx="9153525" cy="452357"/>
            </a:xfrm>
            <a:prstGeom prst="rect">
              <a:avLst/>
            </a:prstGeom>
            <a:solidFill>
              <a:srgbClr val="A6A6A6">
                <a:alpha val="21000"/>
              </a:srgbClr>
            </a:solidFill>
            <a:ln>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600" b="1" dirty="0">
                  <a:latin typeface="+mn-lt"/>
                </a:rPr>
                <a:t>Background</a:t>
              </a:r>
            </a:p>
          </p:txBody>
        </p:sp>
        <p:pic>
          <p:nvPicPr>
            <p:cNvPr id="22" name="图片 21" descr="colour.png">
              <a:extLst>
                <a:ext uri="{FF2B5EF4-FFF2-40B4-BE49-F238E27FC236}">
                  <a16:creationId xmlns:a16="http://schemas.microsoft.com/office/drawing/2014/main" id="{885E019B-B7E5-3047-B02C-D775C8BD93A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8061329" y="226047"/>
              <a:ext cx="844009" cy="316504"/>
            </a:xfrm>
            <a:prstGeom prst="rect">
              <a:avLst/>
            </a:prstGeom>
          </p:spPr>
        </p:pic>
      </p:grpSp>
      <p:pic>
        <p:nvPicPr>
          <p:cNvPr id="24" name="图片 23" descr="图示&#10;&#10;描述已自动生成">
            <a:extLst>
              <a:ext uri="{FF2B5EF4-FFF2-40B4-BE49-F238E27FC236}">
                <a16:creationId xmlns:a16="http://schemas.microsoft.com/office/drawing/2014/main" id="{C90056B4-1B36-EB4F-AFD9-229690FBD0E0}"/>
              </a:ext>
            </a:extLst>
          </p:cNvPr>
          <p:cNvPicPr>
            <a:picLocks noChangeAspect="1"/>
          </p:cNvPicPr>
          <p:nvPr/>
        </p:nvPicPr>
        <p:blipFill>
          <a:blip r:embed="rId4"/>
          <a:stretch>
            <a:fillRect/>
          </a:stretch>
        </p:blipFill>
        <p:spPr>
          <a:xfrm>
            <a:off x="4212587" y="1193266"/>
            <a:ext cx="4681225" cy="3240848"/>
          </a:xfrm>
          <a:prstGeom prst="rect">
            <a:avLst/>
          </a:prstGeom>
        </p:spPr>
      </p:pic>
      <p:sp>
        <p:nvSpPr>
          <p:cNvPr id="27" name="矩形 26">
            <a:extLst>
              <a:ext uri="{FF2B5EF4-FFF2-40B4-BE49-F238E27FC236}">
                <a16:creationId xmlns:a16="http://schemas.microsoft.com/office/drawing/2014/main" id="{2812A0C7-1798-224C-A964-EC3EE8E0DB1B}"/>
              </a:ext>
            </a:extLst>
          </p:cNvPr>
          <p:cNvSpPr/>
          <p:nvPr/>
        </p:nvSpPr>
        <p:spPr>
          <a:xfrm>
            <a:off x="166676" y="1153518"/>
            <a:ext cx="3925526" cy="3613746"/>
          </a:xfrm>
          <a:prstGeom prst="rect">
            <a:avLst/>
          </a:prstGeom>
        </p:spPr>
        <p:txBody>
          <a:bodyPr wrap="square">
            <a:spAutoFit/>
          </a:bodyPr>
          <a:lstStyle/>
          <a:p>
            <a:pPr marL="285750" indent="-285750">
              <a:lnSpc>
                <a:spcPct val="150000"/>
              </a:lnSpc>
              <a:buFont typeface="STIXGeneral-Regular" pitchFamily="2" charset="2"/>
              <a:buChar char="⎯"/>
            </a:pPr>
            <a:r>
              <a:rPr lang="en-GB" altLang="zh-CN" sz="1400" dirty="0"/>
              <a:t>TSN based in-Vehicle network is operating on an </a:t>
            </a:r>
            <a:r>
              <a:rPr lang="en-GB" altLang="zh-CN" sz="1400" b="1" dirty="0"/>
              <a:t>offline configured schedule </a:t>
            </a:r>
            <a:r>
              <a:rPr lang="en-GB" altLang="zh-CN" sz="1400" dirty="0"/>
              <a:t>with dedicated transmission slots for all real-time messages shared among all network participants. </a:t>
            </a:r>
          </a:p>
          <a:p>
            <a:pPr marL="285750" indent="-285750">
              <a:lnSpc>
                <a:spcPct val="150000"/>
              </a:lnSpc>
              <a:buFont typeface="STIXGeneral-Regular" pitchFamily="2" charset="2"/>
              <a:buChar char="⎯"/>
            </a:pPr>
            <a:r>
              <a:rPr lang="en-GB" altLang="zh-CN" sz="1400" dirty="0"/>
              <a:t>Schedule enables a coordinated time-division-multiple-access (TDMA) media access strategy with </a:t>
            </a:r>
            <a:r>
              <a:rPr lang="en-GB" altLang="zh-CN" sz="1400" b="1" dirty="0"/>
              <a:t>the deterministic transmission</a:t>
            </a:r>
            <a:r>
              <a:rPr lang="en-GB" altLang="zh-CN" sz="1400" dirty="0"/>
              <a:t>, predictable delays. And prevents congestion on outgoing line cards and thereby enables isochronous communication </a:t>
            </a:r>
            <a:r>
              <a:rPr lang="en-GB" altLang="zh-CN" sz="1400" b="1" dirty="0"/>
              <a:t>with low latency and jitter</a:t>
            </a:r>
            <a:r>
              <a:rPr lang="en-GB" altLang="zh-CN" sz="1400" dirty="0"/>
              <a:t>.</a:t>
            </a:r>
            <a:r>
              <a:rPr lang="en-GB" altLang="zh-CN" sz="1400" b="1" dirty="0"/>
              <a:t> </a:t>
            </a:r>
          </a:p>
        </p:txBody>
      </p:sp>
      <p:sp>
        <p:nvSpPr>
          <p:cNvPr id="28" name="矩形 27">
            <a:extLst>
              <a:ext uri="{FF2B5EF4-FFF2-40B4-BE49-F238E27FC236}">
                <a16:creationId xmlns:a16="http://schemas.microsoft.com/office/drawing/2014/main" id="{9AB1EB75-0F46-974B-A9CA-20501357ACE6}"/>
              </a:ext>
            </a:extLst>
          </p:cNvPr>
          <p:cNvSpPr/>
          <p:nvPr/>
        </p:nvSpPr>
        <p:spPr>
          <a:xfrm>
            <a:off x="4212587" y="4516050"/>
            <a:ext cx="4572000" cy="169277"/>
          </a:xfrm>
          <a:prstGeom prst="rect">
            <a:avLst/>
          </a:prstGeom>
        </p:spPr>
        <p:txBody>
          <a:bodyPr>
            <a:spAutoFit/>
          </a:bodyPr>
          <a:lstStyle/>
          <a:p>
            <a:r>
              <a:rPr lang="en-GB" altLang="zh-CN" sz="500" dirty="0"/>
              <a:t>Meyer, Philipp, et al. "Simulation of mixed critical in-vehicular networks." </a:t>
            </a:r>
            <a:r>
              <a:rPr lang="en-GB" altLang="zh-CN" sz="500" i="1" dirty="0"/>
              <a:t>Recent Advances in Network Simulation</a:t>
            </a:r>
            <a:r>
              <a:rPr lang="en-GB" altLang="zh-CN" sz="500" dirty="0"/>
              <a:t>. Springer, Cham, 2019. 317-345.</a:t>
            </a:r>
            <a:endParaRPr lang="en-GB" altLang="zh-CN" sz="100" dirty="0">
              <a:effectLst/>
            </a:endParaRPr>
          </a:p>
        </p:txBody>
      </p:sp>
      <p:sp>
        <p:nvSpPr>
          <p:cNvPr id="2" name="矩形 1">
            <a:extLst>
              <a:ext uri="{FF2B5EF4-FFF2-40B4-BE49-F238E27FC236}">
                <a16:creationId xmlns:a16="http://schemas.microsoft.com/office/drawing/2014/main" id="{122C3856-94AE-854A-A1B0-6A1A1896E2CE}"/>
              </a:ext>
            </a:extLst>
          </p:cNvPr>
          <p:cNvSpPr/>
          <p:nvPr/>
        </p:nvSpPr>
        <p:spPr>
          <a:xfrm>
            <a:off x="0" y="645484"/>
            <a:ext cx="5585254" cy="369332"/>
          </a:xfrm>
          <a:prstGeom prst="rect">
            <a:avLst/>
          </a:prstGeom>
        </p:spPr>
        <p:txBody>
          <a:bodyPr wrap="square">
            <a:spAutoFit/>
          </a:bodyPr>
          <a:lstStyle/>
          <a:p>
            <a:r>
              <a:rPr lang="en-GB" altLang="zh-CN" b="1" dirty="0"/>
              <a:t>Architecture of autonomous driving in-vehicle network  </a:t>
            </a:r>
          </a:p>
        </p:txBody>
      </p:sp>
      <p:sp>
        <p:nvSpPr>
          <p:cNvPr id="6" name="文本框 5">
            <a:extLst>
              <a:ext uri="{FF2B5EF4-FFF2-40B4-BE49-F238E27FC236}">
                <a16:creationId xmlns:a16="http://schemas.microsoft.com/office/drawing/2014/main" id="{366B13F1-1C68-9C4D-9F24-78146D7C3506}"/>
              </a:ext>
            </a:extLst>
          </p:cNvPr>
          <p:cNvSpPr txBox="1"/>
          <p:nvPr/>
        </p:nvSpPr>
        <p:spPr>
          <a:xfrm>
            <a:off x="4622801" y="1712686"/>
            <a:ext cx="457200" cy="369332"/>
          </a:xfrm>
          <a:prstGeom prst="rect">
            <a:avLst/>
          </a:prstGeom>
          <a:noFill/>
        </p:spPr>
        <p:txBody>
          <a:bodyPr wrap="square" rtlCol="0">
            <a:spAutoFit/>
          </a:bodyPr>
          <a:lstStyle/>
          <a:p>
            <a:r>
              <a:rPr kumimoji="1" lang="en-US" altLang="zh-CN" dirty="0"/>
              <a:t>…</a:t>
            </a:r>
            <a:endParaRPr kumimoji="1" lang="zh-CN" altLang="en-US" dirty="0"/>
          </a:p>
        </p:txBody>
      </p:sp>
    </p:spTree>
    <p:extLst>
      <p:ext uri="{BB962C8B-B14F-4D97-AF65-F5344CB8AC3E}">
        <p14:creationId xmlns:p14="http://schemas.microsoft.com/office/powerpoint/2010/main" val="2193142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CF29FD7-0EAB-4541-934D-AB4B2EAAEC14}"/>
              </a:ext>
            </a:extLst>
          </p:cNvPr>
          <p:cNvSpPr>
            <a:spLocks noGrp="1"/>
          </p:cNvSpPr>
          <p:nvPr>
            <p:ph type="sldNum" sz="quarter" idx="12"/>
          </p:nvPr>
        </p:nvSpPr>
        <p:spPr/>
        <p:txBody>
          <a:bodyPr/>
          <a:lstStyle/>
          <a:p>
            <a:fld id="{97305D34-217B-E543-8D65-AAE63940395B}" type="slidenum">
              <a:rPr kumimoji="1" lang="zh-CN" altLang="en-US" smtClean="0"/>
              <a:t>11</a:t>
            </a:fld>
            <a:endParaRPr kumimoji="1" lang="zh-CN" altLang="en-US"/>
          </a:p>
        </p:txBody>
      </p:sp>
      <p:sp>
        <p:nvSpPr>
          <p:cNvPr id="12" name="标题 1">
            <a:extLst>
              <a:ext uri="{FF2B5EF4-FFF2-40B4-BE49-F238E27FC236}">
                <a16:creationId xmlns:a16="http://schemas.microsoft.com/office/drawing/2014/main" id="{0F0783B9-7CEF-A44C-890E-F5654E0C1BFA}"/>
              </a:ext>
            </a:extLst>
          </p:cNvPr>
          <p:cNvSpPr txBox="1">
            <a:spLocks/>
          </p:cNvSpPr>
          <p:nvPr/>
        </p:nvSpPr>
        <p:spPr>
          <a:xfrm>
            <a:off x="0" y="154064"/>
            <a:ext cx="9153525" cy="452357"/>
          </a:xfrm>
          <a:prstGeom prst="rect">
            <a:avLst/>
          </a:prstGeom>
          <a:solidFill>
            <a:srgbClr val="A6A6A6">
              <a:alpha val="21000"/>
            </a:srgbClr>
          </a:solidFill>
          <a:ln>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600" b="1" dirty="0">
                <a:latin typeface="+mn-lt"/>
              </a:rPr>
              <a:t>Example</a:t>
            </a:r>
          </a:p>
        </p:txBody>
      </p:sp>
      <p:pic>
        <p:nvPicPr>
          <p:cNvPr id="13" name="图片 12" descr="colour.png">
            <a:extLst>
              <a:ext uri="{FF2B5EF4-FFF2-40B4-BE49-F238E27FC236}">
                <a16:creationId xmlns:a16="http://schemas.microsoft.com/office/drawing/2014/main" id="{A55F1E1E-9FA5-F743-8F38-442ED8CD8AB8}"/>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8061329" y="226047"/>
            <a:ext cx="844009" cy="316504"/>
          </a:xfrm>
          <a:prstGeom prst="rect">
            <a:avLst/>
          </a:prstGeom>
        </p:spPr>
      </p:pic>
      <p:sp>
        <p:nvSpPr>
          <p:cNvPr id="5" name="矩形 4">
            <a:extLst>
              <a:ext uri="{FF2B5EF4-FFF2-40B4-BE49-F238E27FC236}">
                <a16:creationId xmlns:a16="http://schemas.microsoft.com/office/drawing/2014/main" id="{3DB06151-303E-114B-9550-40D4E95BF624}"/>
              </a:ext>
            </a:extLst>
          </p:cNvPr>
          <p:cNvSpPr/>
          <p:nvPr/>
        </p:nvSpPr>
        <p:spPr>
          <a:xfrm>
            <a:off x="1480264" y="600599"/>
            <a:ext cx="2108269" cy="261610"/>
          </a:xfrm>
          <a:prstGeom prst="rect">
            <a:avLst/>
          </a:prstGeom>
        </p:spPr>
        <p:txBody>
          <a:bodyPr wrap="none">
            <a:spAutoFit/>
          </a:bodyPr>
          <a:lstStyle/>
          <a:p>
            <a:r>
              <a:rPr lang="en-GB" altLang="zh-CN" sz="1100" b="1" dirty="0"/>
              <a:t>Streams for autonomous driving </a:t>
            </a:r>
          </a:p>
        </p:txBody>
      </p:sp>
      <p:pic>
        <p:nvPicPr>
          <p:cNvPr id="6" name="图片 5">
            <a:extLst>
              <a:ext uri="{FF2B5EF4-FFF2-40B4-BE49-F238E27FC236}">
                <a16:creationId xmlns:a16="http://schemas.microsoft.com/office/drawing/2014/main" id="{CEFE5B0C-C3BF-B843-A9CF-1ACD541C6044}"/>
              </a:ext>
            </a:extLst>
          </p:cNvPr>
          <p:cNvPicPr>
            <a:picLocks noChangeAspect="1"/>
          </p:cNvPicPr>
          <p:nvPr/>
        </p:nvPicPr>
        <p:blipFill>
          <a:blip r:embed="rId4"/>
          <a:stretch>
            <a:fillRect/>
          </a:stretch>
        </p:blipFill>
        <p:spPr>
          <a:xfrm>
            <a:off x="198281" y="856387"/>
            <a:ext cx="5102305" cy="3970248"/>
          </a:xfrm>
          <a:prstGeom prst="rect">
            <a:avLst/>
          </a:prstGeom>
        </p:spPr>
      </p:pic>
      <p:pic>
        <p:nvPicPr>
          <p:cNvPr id="7" name="图片 6">
            <a:extLst>
              <a:ext uri="{FF2B5EF4-FFF2-40B4-BE49-F238E27FC236}">
                <a16:creationId xmlns:a16="http://schemas.microsoft.com/office/drawing/2014/main" id="{D345A164-5850-5543-87EF-0967C42A21FC}"/>
              </a:ext>
            </a:extLst>
          </p:cNvPr>
          <p:cNvPicPr>
            <a:picLocks noChangeAspect="1"/>
          </p:cNvPicPr>
          <p:nvPr/>
        </p:nvPicPr>
        <p:blipFill>
          <a:blip r:embed="rId5"/>
          <a:stretch>
            <a:fillRect/>
          </a:stretch>
        </p:blipFill>
        <p:spPr>
          <a:xfrm>
            <a:off x="5484935" y="3085967"/>
            <a:ext cx="3460784" cy="1317586"/>
          </a:xfrm>
          <a:prstGeom prst="rect">
            <a:avLst/>
          </a:prstGeom>
        </p:spPr>
      </p:pic>
      <p:sp>
        <p:nvSpPr>
          <p:cNvPr id="9" name="矩形 8">
            <a:extLst>
              <a:ext uri="{FF2B5EF4-FFF2-40B4-BE49-F238E27FC236}">
                <a16:creationId xmlns:a16="http://schemas.microsoft.com/office/drawing/2014/main" id="{61509D7B-605E-2643-8367-17BCD83B88ED}"/>
              </a:ext>
            </a:extLst>
          </p:cNvPr>
          <p:cNvSpPr/>
          <p:nvPr/>
        </p:nvSpPr>
        <p:spPr>
          <a:xfrm>
            <a:off x="5295453" y="2661802"/>
            <a:ext cx="3650266" cy="430887"/>
          </a:xfrm>
          <a:prstGeom prst="rect">
            <a:avLst/>
          </a:prstGeom>
        </p:spPr>
        <p:txBody>
          <a:bodyPr wrap="square">
            <a:spAutoFit/>
          </a:bodyPr>
          <a:lstStyle/>
          <a:p>
            <a:pPr algn="ctr"/>
            <a:r>
              <a:rPr lang="en-GB" altLang="zh-CN" sz="1100" b="1" dirty="0"/>
              <a:t>Streams for advanced </a:t>
            </a:r>
          </a:p>
          <a:p>
            <a:pPr algn="ctr"/>
            <a:r>
              <a:rPr lang="en-GB" altLang="zh-CN" sz="1100" b="1" dirty="0"/>
              <a:t>driving assistant system (ADAS) sensor fusion </a:t>
            </a:r>
          </a:p>
        </p:txBody>
      </p:sp>
      <p:sp>
        <p:nvSpPr>
          <p:cNvPr id="10" name="文本框 9">
            <a:extLst>
              <a:ext uri="{FF2B5EF4-FFF2-40B4-BE49-F238E27FC236}">
                <a16:creationId xmlns:a16="http://schemas.microsoft.com/office/drawing/2014/main" id="{1BA98F3F-787F-2840-988C-DEE16269B47C}"/>
              </a:ext>
            </a:extLst>
          </p:cNvPr>
          <p:cNvSpPr txBox="1"/>
          <p:nvPr/>
        </p:nvSpPr>
        <p:spPr>
          <a:xfrm>
            <a:off x="5352542" y="593839"/>
            <a:ext cx="3828742" cy="894732"/>
          </a:xfrm>
          <a:prstGeom prst="rect">
            <a:avLst/>
          </a:prstGeom>
          <a:noFill/>
        </p:spPr>
        <p:txBody>
          <a:bodyPr wrap="square" rtlCol="0">
            <a:spAutoFit/>
          </a:bodyPr>
          <a:lstStyle/>
          <a:p>
            <a:pPr>
              <a:lnSpc>
                <a:spcPct val="150000"/>
              </a:lnSpc>
            </a:pPr>
            <a:r>
              <a:rPr kumimoji="1" lang="en-US" altLang="zh-CN" sz="1200" b="1" dirty="0"/>
              <a:t>ST :  </a:t>
            </a:r>
            <a:r>
              <a:rPr kumimoji="1" lang="en-US" altLang="zh-CN" sz="1200" dirty="0"/>
              <a:t>safety critical traffics with the highest priority</a:t>
            </a:r>
          </a:p>
          <a:p>
            <a:pPr>
              <a:lnSpc>
                <a:spcPct val="150000"/>
              </a:lnSpc>
            </a:pPr>
            <a:r>
              <a:rPr kumimoji="1" lang="en-US" altLang="zh-CN" sz="1200" b="1" dirty="0"/>
              <a:t>AVB</a:t>
            </a:r>
            <a:r>
              <a:rPr kumimoji="1" lang="en-US" altLang="zh-CN" sz="1200" dirty="0"/>
              <a:t>: Audio/Video Bridging </a:t>
            </a:r>
          </a:p>
          <a:p>
            <a:pPr>
              <a:lnSpc>
                <a:spcPct val="150000"/>
              </a:lnSpc>
            </a:pPr>
            <a:r>
              <a:rPr kumimoji="1" lang="en-US" altLang="zh-CN" sz="1200" dirty="0"/>
              <a:t>non-safety critical traffics with relative lower priorities</a:t>
            </a:r>
            <a:endParaRPr kumimoji="1" lang="zh-CN" altLang="en-US" sz="1200" dirty="0"/>
          </a:p>
        </p:txBody>
      </p:sp>
      <p:sp>
        <p:nvSpPr>
          <p:cNvPr id="11" name="文本框 10">
            <a:extLst>
              <a:ext uri="{FF2B5EF4-FFF2-40B4-BE49-F238E27FC236}">
                <a16:creationId xmlns:a16="http://schemas.microsoft.com/office/drawing/2014/main" id="{E0839E72-3584-C24C-8CF4-4646489511C2}"/>
              </a:ext>
            </a:extLst>
          </p:cNvPr>
          <p:cNvSpPr txBox="1"/>
          <p:nvPr/>
        </p:nvSpPr>
        <p:spPr>
          <a:xfrm>
            <a:off x="5352541" y="1542321"/>
            <a:ext cx="3828743" cy="1079398"/>
          </a:xfrm>
          <a:prstGeom prst="rect">
            <a:avLst/>
          </a:prstGeom>
          <a:noFill/>
        </p:spPr>
        <p:txBody>
          <a:bodyPr wrap="square" rtlCol="0">
            <a:spAutoFit/>
          </a:bodyPr>
          <a:lstStyle/>
          <a:p>
            <a:r>
              <a:rPr kumimoji="1" lang="en-US" altLang="zh-CN" sz="1200" b="1" dirty="0"/>
              <a:t>Note</a:t>
            </a:r>
            <a:r>
              <a:rPr kumimoji="1" lang="en-US" altLang="zh-CN" sz="1200" dirty="0"/>
              <a:t>:</a:t>
            </a:r>
          </a:p>
          <a:p>
            <a:pPr>
              <a:lnSpc>
                <a:spcPct val="150000"/>
              </a:lnSpc>
            </a:pPr>
            <a:r>
              <a:rPr kumimoji="1" lang="en-US" altLang="zh-CN" sz="1200" dirty="0"/>
              <a:t>In an autonomous driving system, the type may be changed. Traffics from Radar, Lidar and some cameras can be ST.</a:t>
            </a:r>
            <a:endParaRPr kumimoji="1" lang="zh-CN" altLang="en-US" sz="1200" dirty="0"/>
          </a:p>
        </p:txBody>
      </p:sp>
      <p:sp>
        <p:nvSpPr>
          <p:cNvPr id="15" name="文本框 14">
            <a:extLst>
              <a:ext uri="{FF2B5EF4-FFF2-40B4-BE49-F238E27FC236}">
                <a16:creationId xmlns:a16="http://schemas.microsoft.com/office/drawing/2014/main" id="{25297EB7-B2D7-6B47-9EB0-8D301320D527}"/>
              </a:ext>
            </a:extLst>
          </p:cNvPr>
          <p:cNvSpPr txBox="1"/>
          <p:nvPr/>
        </p:nvSpPr>
        <p:spPr>
          <a:xfrm>
            <a:off x="5484935" y="4457303"/>
            <a:ext cx="3251743" cy="369332"/>
          </a:xfrm>
          <a:prstGeom prst="rect">
            <a:avLst/>
          </a:prstGeom>
          <a:noFill/>
        </p:spPr>
        <p:txBody>
          <a:bodyPr wrap="square" rtlCol="0">
            <a:spAutoFit/>
          </a:bodyPr>
          <a:lstStyle/>
          <a:p>
            <a:r>
              <a:rPr kumimoji="1" lang="en-US" altLang="zh-CN" sz="900" dirty="0"/>
              <a:t>AVM: around view monitoring</a:t>
            </a:r>
          </a:p>
          <a:p>
            <a:r>
              <a:rPr kumimoji="1" lang="en-US" altLang="zh-CN" sz="900" dirty="0"/>
              <a:t>DSM: driver status monitoring</a:t>
            </a:r>
            <a:endParaRPr kumimoji="1" lang="zh-CN" altLang="en-US" sz="900" dirty="0"/>
          </a:p>
        </p:txBody>
      </p:sp>
      <p:sp>
        <p:nvSpPr>
          <p:cNvPr id="2" name="矩形 1">
            <a:extLst>
              <a:ext uri="{FF2B5EF4-FFF2-40B4-BE49-F238E27FC236}">
                <a16:creationId xmlns:a16="http://schemas.microsoft.com/office/drawing/2014/main" id="{4F97269F-8C86-244D-9B34-611FB6E89A39}"/>
              </a:ext>
            </a:extLst>
          </p:cNvPr>
          <p:cNvSpPr/>
          <p:nvPr/>
        </p:nvSpPr>
        <p:spPr>
          <a:xfrm>
            <a:off x="99786" y="4826635"/>
            <a:ext cx="4572000" cy="169277"/>
          </a:xfrm>
          <a:prstGeom prst="rect">
            <a:avLst/>
          </a:prstGeom>
        </p:spPr>
        <p:txBody>
          <a:bodyPr>
            <a:spAutoFit/>
          </a:bodyPr>
          <a:lstStyle/>
          <a:p>
            <a:r>
              <a:rPr lang="en-GB" altLang="zh-CN" sz="500" dirty="0"/>
              <a:t>Lee, Juho, and </a:t>
            </a:r>
            <a:r>
              <a:rPr lang="en-GB" altLang="zh-CN" sz="500" dirty="0" err="1"/>
              <a:t>Sungkwon</a:t>
            </a:r>
            <a:r>
              <a:rPr lang="en-GB" altLang="zh-CN" sz="500" dirty="0"/>
              <a:t> Park. "Time-sensitive network (TSN) experiment in sensor-based integrated environment for autonomous driving." </a:t>
            </a:r>
            <a:r>
              <a:rPr lang="en-GB" altLang="zh-CN" sz="500" i="1" dirty="0"/>
              <a:t>Sensors</a:t>
            </a:r>
            <a:r>
              <a:rPr lang="en-GB" altLang="zh-CN" sz="500" dirty="0"/>
              <a:t> 19.5 (2019): 1111.</a:t>
            </a:r>
            <a:endParaRPr lang="zh-CN" altLang="en-US" sz="500" dirty="0"/>
          </a:p>
        </p:txBody>
      </p:sp>
    </p:spTree>
    <p:extLst>
      <p:ext uri="{BB962C8B-B14F-4D97-AF65-F5344CB8AC3E}">
        <p14:creationId xmlns:p14="http://schemas.microsoft.com/office/powerpoint/2010/main" val="3300634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95344"/>
            <a:ext cx="9144000" cy="412315"/>
          </a:xfrm>
          <a:solidFill>
            <a:srgbClr val="A6A6A6">
              <a:alpha val="21000"/>
            </a:srgbClr>
          </a:solidFill>
          <a:ln>
            <a:noFill/>
          </a:ln>
        </p:spPr>
        <p:txBody>
          <a:bodyPr>
            <a:noAutofit/>
          </a:bodyPr>
          <a:lstStyle/>
          <a:p>
            <a:r>
              <a:rPr lang="en-US" altLang="zh-CN" sz="3600" b="1" dirty="0">
                <a:latin typeface="+mn-lt"/>
                <a:cs typeface="Avenir Next Medium"/>
              </a:rPr>
              <a:t>Research Problems</a:t>
            </a:r>
          </a:p>
        </p:txBody>
      </p:sp>
      <p:sp>
        <p:nvSpPr>
          <p:cNvPr id="3" name="内容占位符 2"/>
          <p:cNvSpPr>
            <a:spLocks noGrp="1"/>
          </p:cNvSpPr>
          <p:nvPr>
            <p:ph idx="1"/>
          </p:nvPr>
        </p:nvSpPr>
        <p:spPr>
          <a:xfrm>
            <a:off x="291484" y="1059256"/>
            <a:ext cx="8515237" cy="3024988"/>
          </a:xfrm>
        </p:spPr>
        <p:txBody>
          <a:bodyPr>
            <a:noAutofit/>
          </a:bodyPr>
          <a:lstStyle/>
          <a:p>
            <a:pPr>
              <a:lnSpc>
                <a:spcPct val="150000"/>
              </a:lnSpc>
            </a:pPr>
            <a:r>
              <a:rPr kumimoji="1" lang="en-US" altLang="zh-CN" sz="1800" b="1" dirty="0">
                <a:cs typeface="Century Gothic"/>
              </a:rPr>
              <a:t>Gate Control List (GCL) </a:t>
            </a:r>
            <a:r>
              <a:rPr kumimoji="1" lang="en-US" altLang="zh-CN" sz="1800" dirty="0">
                <a:cs typeface="Century Gothic"/>
              </a:rPr>
              <a:t>for</a:t>
            </a:r>
            <a:r>
              <a:rPr kumimoji="1" lang="zh-CN" altLang="en-US" sz="1800" dirty="0">
                <a:cs typeface="Century Gothic"/>
              </a:rPr>
              <a:t> </a:t>
            </a:r>
            <a:r>
              <a:rPr kumimoji="1" lang="en-US" altLang="zh-CN" sz="1800" dirty="0">
                <a:cs typeface="Century Gothic"/>
              </a:rPr>
              <a:t>TSN</a:t>
            </a:r>
            <a:r>
              <a:rPr kumimoji="1" lang="zh-CN" altLang="en-US" sz="1800" dirty="0">
                <a:cs typeface="Century Gothic"/>
              </a:rPr>
              <a:t> </a:t>
            </a:r>
            <a:r>
              <a:rPr kumimoji="1" lang="en-US" altLang="zh-CN" sz="1800" dirty="0">
                <a:cs typeface="Century Gothic"/>
              </a:rPr>
              <a:t>can assist in realizing time isolation to avoid interference between different frames. It is calculated offline and </a:t>
            </a:r>
            <a:r>
              <a:rPr kumimoji="1" lang="en-US" altLang="zh-CN" sz="1800" b="1" dirty="0">
                <a:cs typeface="Century Gothic"/>
              </a:rPr>
              <a:t>fixed during runtime</a:t>
            </a:r>
            <a:r>
              <a:rPr kumimoji="1" lang="en-US" altLang="zh-CN" sz="1800" dirty="0">
                <a:cs typeface="Century Gothic"/>
              </a:rPr>
              <a:t>. </a:t>
            </a:r>
          </a:p>
          <a:p>
            <a:pPr>
              <a:lnSpc>
                <a:spcPct val="150000"/>
              </a:lnSpc>
            </a:pPr>
            <a:r>
              <a:rPr kumimoji="1" lang="en-US" altLang="zh-CN" sz="1800" b="1" dirty="0">
                <a:cs typeface="Century Gothic"/>
              </a:rPr>
              <a:t>Unexpected aperiodic and sporadic data </a:t>
            </a:r>
            <a:r>
              <a:rPr kumimoji="1" lang="en-US" altLang="zh-CN" sz="1800" dirty="0">
                <a:cs typeface="Century Gothic"/>
              </a:rPr>
              <a:t>flow may lead to traffic overload. For extensive network, online schedule calculation may be unpractical. How to deal with the unexpected traffic in the network to make the system flexible and robust? </a:t>
            </a:r>
          </a:p>
        </p:txBody>
      </p:sp>
      <p:pic>
        <p:nvPicPr>
          <p:cNvPr id="5" name="图片 4" descr="colour.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30878" y="4704183"/>
            <a:ext cx="844009" cy="316504"/>
          </a:xfrm>
          <a:prstGeom prst="rect">
            <a:avLst/>
          </a:prstGeom>
        </p:spPr>
      </p:pic>
      <p:sp>
        <p:nvSpPr>
          <p:cNvPr id="4" name="幻灯片编号占位符 3"/>
          <p:cNvSpPr>
            <a:spLocks noGrp="1"/>
          </p:cNvSpPr>
          <p:nvPr>
            <p:ph type="sldNum" sz="quarter" idx="12"/>
          </p:nvPr>
        </p:nvSpPr>
        <p:spPr/>
        <p:txBody>
          <a:bodyPr/>
          <a:lstStyle/>
          <a:p>
            <a:fld id="{97305D34-217B-E543-8D65-AAE63940395B}" type="slidenum">
              <a:rPr kumimoji="1" lang="zh-CN" altLang="en-US" smtClean="0"/>
              <a:t>12</a:t>
            </a:fld>
            <a:endParaRPr kumimoji="1" lang="zh-CN" altLang="en-US" dirty="0"/>
          </a:p>
        </p:txBody>
      </p:sp>
    </p:spTree>
    <p:extLst>
      <p:ext uri="{BB962C8B-B14F-4D97-AF65-F5344CB8AC3E}">
        <p14:creationId xmlns:p14="http://schemas.microsoft.com/office/powerpoint/2010/main" val="3739391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CF29FD7-0EAB-4541-934D-AB4B2EAAEC14}"/>
              </a:ext>
            </a:extLst>
          </p:cNvPr>
          <p:cNvSpPr>
            <a:spLocks noGrp="1"/>
          </p:cNvSpPr>
          <p:nvPr>
            <p:ph type="sldNum" sz="quarter" idx="12"/>
          </p:nvPr>
        </p:nvSpPr>
        <p:spPr/>
        <p:txBody>
          <a:bodyPr/>
          <a:lstStyle/>
          <a:p>
            <a:fld id="{97305D34-217B-E543-8D65-AAE63940395B}" type="slidenum">
              <a:rPr kumimoji="1" lang="zh-CN" altLang="en-US" smtClean="0"/>
              <a:t>13</a:t>
            </a:fld>
            <a:endParaRPr kumimoji="1" lang="zh-CN" altLang="en-US" dirty="0"/>
          </a:p>
        </p:txBody>
      </p:sp>
      <p:pic>
        <p:nvPicPr>
          <p:cNvPr id="22" name="图片 21" descr="colour.png">
            <a:extLst>
              <a:ext uri="{FF2B5EF4-FFF2-40B4-BE49-F238E27FC236}">
                <a16:creationId xmlns:a16="http://schemas.microsoft.com/office/drawing/2014/main" id="{885E019B-B7E5-3047-B02C-D775C8BD93A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9360" y="4669170"/>
            <a:ext cx="844009" cy="316504"/>
          </a:xfrm>
          <a:prstGeom prst="rect">
            <a:avLst/>
          </a:prstGeom>
        </p:spPr>
      </p:pic>
      <p:sp>
        <p:nvSpPr>
          <p:cNvPr id="29" name="内容占位符 2">
            <a:extLst>
              <a:ext uri="{FF2B5EF4-FFF2-40B4-BE49-F238E27FC236}">
                <a16:creationId xmlns:a16="http://schemas.microsoft.com/office/drawing/2014/main" id="{B097E869-197E-0748-B805-153296890754}"/>
              </a:ext>
            </a:extLst>
          </p:cNvPr>
          <p:cNvSpPr>
            <a:spLocks noGrp="1"/>
          </p:cNvSpPr>
          <p:nvPr>
            <p:ph idx="1"/>
          </p:nvPr>
        </p:nvSpPr>
        <p:spPr>
          <a:xfrm>
            <a:off x="82737" y="749792"/>
            <a:ext cx="8978526" cy="1613405"/>
          </a:xfrm>
        </p:spPr>
        <p:txBody>
          <a:bodyPr>
            <a:noAutofit/>
          </a:bodyPr>
          <a:lstStyle/>
          <a:p>
            <a:pPr marL="0" indent="0">
              <a:lnSpc>
                <a:spcPct val="150000"/>
              </a:lnSpc>
              <a:buNone/>
            </a:pPr>
            <a:r>
              <a:rPr kumimoji="1" lang="en-US" altLang="zh-CN" sz="1600" dirty="0">
                <a:cs typeface="Century Gothic"/>
              </a:rPr>
              <a:t>External events (e.g. an emergency event) may trigger some unexpected data flows lead to </a:t>
            </a:r>
            <a:r>
              <a:rPr kumimoji="1" lang="en-US" altLang="zh-CN" sz="1600" b="1" dirty="0">
                <a:cs typeface="Century Gothic"/>
              </a:rPr>
              <a:t>overload</a:t>
            </a:r>
            <a:r>
              <a:rPr kumimoji="1" lang="en-US" altLang="zh-CN" sz="1600" dirty="0">
                <a:cs typeface="Century Gothic"/>
              </a:rPr>
              <a:t>, the release time of related flows is unknown before they are triggered.</a:t>
            </a:r>
            <a:endParaRPr kumimoji="1" lang="en-US" altLang="zh-CN" sz="1200" dirty="0">
              <a:cs typeface="Century Gothic"/>
            </a:endParaRPr>
          </a:p>
          <a:p>
            <a:pPr>
              <a:lnSpc>
                <a:spcPct val="150000"/>
              </a:lnSpc>
            </a:pPr>
            <a:r>
              <a:rPr kumimoji="1" lang="en-US" altLang="zh-CN" sz="1400" b="1" dirty="0">
                <a:cs typeface="Century Gothic"/>
              </a:rPr>
              <a:t>Sporadic packet: </a:t>
            </a:r>
            <a:r>
              <a:rPr kumimoji="1" lang="en-US" altLang="zh-CN" sz="1400" dirty="0">
                <a:cs typeface="Century Gothic"/>
              </a:rPr>
              <a:t>with hard real-time requirement ---&gt; emergency brake related sensor data and control traffics</a:t>
            </a:r>
          </a:p>
          <a:p>
            <a:pPr>
              <a:lnSpc>
                <a:spcPct val="150000"/>
              </a:lnSpc>
            </a:pPr>
            <a:r>
              <a:rPr kumimoji="1" lang="en-US" altLang="zh-CN" sz="1400" b="1" dirty="0">
                <a:cs typeface="Century Gothic"/>
              </a:rPr>
              <a:t>Aperiodic packet: </a:t>
            </a:r>
            <a:r>
              <a:rPr kumimoji="1" lang="en-US" altLang="zh-CN" sz="1400" dirty="0">
                <a:cs typeface="Century Gothic"/>
              </a:rPr>
              <a:t>with soft real-time requirement ---&gt; Deceleration process related sensor data and control traffics</a:t>
            </a:r>
          </a:p>
        </p:txBody>
      </p:sp>
      <p:sp>
        <p:nvSpPr>
          <p:cNvPr id="30" name="标题 1">
            <a:extLst>
              <a:ext uri="{FF2B5EF4-FFF2-40B4-BE49-F238E27FC236}">
                <a16:creationId xmlns:a16="http://schemas.microsoft.com/office/drawing/2014/main" id="{9CEA489F-708E-CE4F-AA57-4B0A6E0F9452}"/>
              </a:ext>
            </a:extLst>
          </p:cNvPr>
          <p:cNvSpPr>
            <a:spLocks noGrp="1"/>
          </p:cNvSpPr>
          <p:nvPr>
            <p:ph type="title"/>
          </p:nvPr>
        </p:nvSpPr>
        <p:spPr>
          <a:xfrm>
            <a:off x="0" y="222991"/>
            <a:ext cx="9144000" cy="512449"/>
          </a:xfrm>
          <a:solidFill>
            <a:srgbClr val="A6A6A6">
              <a:alpha val="21000"/>
            </a:srgbClr>
          </a:solidFill>
          <a:ln>
            <a:noFill/>
          </a:ln>
        </p:spPr>
        <p:txBody>
          <a:bodyPr>
            <a:noAutofit/>
          </a:bodyPr>
          <a:lstStyle/>
          <a:p>
            <a:r>
              <a:rPr lang="en-US" altLang="zh-CN" sz="3600" b="1" dirty="0">
                <a:cs typeface="Avenir Next Medium"/>
              </a:rPr>
              <a:t>Research Problems</a:t>
            </a:r>
            <a:endParaRPr lang="zh-CN" altLang="en-US" sz="3600" b="1" dirty="0">
              <a:solidFill>
                <a:srgbClr val="7F7F7F"/>
              </a:solidFill>
              <a:latin typeface="Century Gothic" panose="020B0502020202020204" pitchFamily="34" charset="0"/>
              <a:cs typeface="Avenir Next Medium"/>
            </a:endParaRPr>
          </a:p>
        </p:txBody>
      </p:sp>
      <p:sp>
        <p:nvSpPr>
          <p:cNvPr id="2" name="矩形 1">
            <a:extLst>
              <a:ext uri="{FF2B5EF4-FFF2-40B4-BE49-F238E27FC236}">
                <a16:creationId xmlns:a16="http://schemas.microsoft.com/office/drawing/2014/main" id="{44B82EAE-B8EE-484B-9474-595A00E3D392}"/>
              </a:ext>
            </a:extLst>
          </p:cNvPr>
          <p:cNvSpPr/>
          <p:nvPr/>
        </p:nvSpPr>
        <p:spPr>
          <a:xfrm>
            <a:off x="136785" y="2458617"/>
            <a:ext cx="8765497" cy="2048894"/>
          </a:xfrm>
          <a:prstGeom prst="rect">
            <a:avLst/>
          </a:prstGeom>
          <a:ln>
            <a:solidFill>
              <a:schemeClr val="tx1"/>
            </a:solidFill>
          </a:ln>
        </p:spPr>
        <p:txBody>
          <a:bodyPr wrap="square">
            <a:spAutoFit/>
          </a:bodyPr>
          <a:lstStyle/>
          <a:p>
            <a:pPr>
              <a:lnSpc>
                <a:spcPct val="150000"/>
              </a:lnSpc>
            </a:pPr>
            <a:r>
              <a:rPr kumimoji="1" lang="en-GB" altLang="zh-CN" sz="1400" b="1" dirty="0"/>
              <a:t>Purpose of current work:  </a:t>
            </a:r>
          </a:p>
          <a:p>
            <a:pPr marL="285750" indent="-285750">
              <a:lnSpc>
                <a:spcPct val="150000"/>
              </a:lnSpc>
              <a:buFont typeface="Arial" panose="020B0604020202020204" pitchFamily="34" charset="0"/>
              <a:buChar char="•"/>
            </a:pPr>
            <a:r>
              <a:rPr kumimoji="1" lang="en-GB" altLang="zh-CN" sz="1200" dirty="0"/>
              <a:t>Improve scheduling flexibility of TSN switches when adding unexpected flows into the network</a:t>
            </a:r>
          </a:p>
          <a:p>
            <a:pPr marL="285750" indent="-285750">
              <a:lnSpc>
                <a:spcPct val="150000"/>
              </a:lnSpc>
              <a:buFont typeface="Arial" panose="020B0604020202020204" pitchFamily="34" charset="0"/>
              <a:buChar char="•"/>
            </a:pPr>
            <a:r>
              <a:rPr kumimoji="1" lang="en-GB" altLang="zh-CN" sz="1200" dirty="0"/>
              <a:t>Transmission of sporadic packets without causing periodic and previously accepted sporadic packets to miss their deadlines.</a:t>
            </a:r>
          </a:p>
          <a:p>
            <a:pPr marL="285750" indent="-285750">
              <a:lnSpc>
                <a:spcPct val="150000"/>
              </a:lnSpc>
              <a:buFont typeface="Arial" panose="020B0604020202020204" pitchFamily="34" charset="0"/>
              <a:buChar char="•"/>
            </a:pPr>
            <a:r>
              <a:rPr kumimoji="1" lang="en-GB" altLang="zh-CN" sz="1200" dirty="0"/>
              <a:t>Transmission of aperiodic packets as soon as possible without causing periodic and accepted sporadic packets to miss their deadlines. </a:t>
            </a:r>
          </a:p>
          <a:p>
            <a:pPr marL="285750" indent="-285750">
              <a:lnSpc>
                <a:spcPct val="150000"/>
              </a:lnSpc>
              <a:buFont typeface="Arial" panose="020B0604020202020204" pitchFamily="34" charset="0"/>
              <a:buChar char="•"/>
            </a:pPr>
            <a:r>
              <a:rPr kumimoji="1" lang="en-GB" altLang="zh-CN" sz="1200" dirty="0"/>
              <a:t>Evaluation: </a:t>
            </a:r>
          </a:p>
          <a:p>
            <a:pPr marL="742950" lvl="1" indent="-285750">
              <a:lnSpc>
                <a:spcPct val="150000"/>
              </a:lnSpc>
              <a:buFont typeface="+mj-lt"/>
              <a:buAutoNum type="arabicPeriod"/>
            </a:pPr>
            <a:r>
              <a:rPr kumimoji="1" lang="en-GB" altLang="zh-CN" sz="1200" dirty="0"/>
              <a:t> the actual number of received sporadic/aperiodic packets; </a:t>
            </a:r>
          </a:p>
          <a:p>
            <a:pPr marL="742950" lvl="1" indent="-285750">
              <a:lnSpc>
                <a:spcPct val="150000"/>
              </a:lnSpc>
              <a:buFont typeface="+mj-lt"/>
              <a:buAutoNum type="arabicPeriod"/>
            </a:pPr>
            <a:r>
              <a:rPr kumimoji="1" lang="en-GB" altLang="zh-CN" sz="1200" dirty="0"/>
              <a:t> the min, max and average end-to-end delays of each flow.</a:t>
            </a:r>
          </a:p>
        </p:txBody>
      </p:sp>
    </p:spTree>
    <p:extLst>
      <p:ext uri="{BB962C8B-B14F-4D97-AF65-F5344CB8AC3E}">
        <p14:creationId xmlns:p14="http://schemas.microsoft.com/office/powerpoint/2010/main" val="84957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912D890-07FF-2449-9080-B1900149DCBA}"/>
              </a:ext>
            </a:extLst>
          </p:cNvPr>
          <p:cNvPicPr>
            <a:picLocks noChangeAspect="1"/>
          </p:cNvPicPr>
          <p:nvPr/>
        </p:nvPicPr>
        <p:blipFill>
          <a:blip r:embed="rId3"/>
          <a:stretch>
            <a:fillRect/>
          </a:stretch>
        </p:blipFill>
        <p:spPr>
          <a:xfrm>
            <a:off x="4847141" y="827049"/>
            <a:ext cx="4058197" cy="3876345"/>
          </a:xfrm>
          <a:prstGeom prst="rect">
            <a:avLst/>
          </a:prstGeom>
        </p:spPr>
      </p:pic>
      <p:sp>
        <p:nvSpPr>
          <p:cNvPr id="4" name="灯片编号占位符 3">
            <a:extLst>
              <a:ext uri="{FF2B5EF4-FFF2-40B4-BE49-F238E27FC236}">
                <a16:creationId xmlns:a16="http://schemas.microsoft.com/office/drawing/2014/main" id="{1CF29FD7-0EAB-4541-934D-AB4B2EAAEC14}"/>
              </a:ext>
            </a:extLst>
          </p:cNvPr>
          <p:cNvSpPr>
            <a:spLocks noGrp="1"/>
          </p:cNvSpPr>
          <p:nvPr>
            <p:ph type="sldNum" sz="quarter" idx="12"/>
          </p:nvPr>
        </p:nvSpPr>
        <p:spPr/>
        <p:txBody>
          <a:bodyPr/>
          <a:lstStyle/>
          <a:p>
            <a:fld id="{97305D34-217B-E543-8D65-AAE63940395B}" type="slidenum">
              <a:rPr kumimoji="1" lang="zh-CN" altLang="en-US" smtClean="0"/>
              <a:t>14</a:t>
            </a:fld>
            <a:endParaRPr kumimoji="1" lang="zh-CN" altLang="en-US"/>
          </a:p>
        </p:txBody>
      </p:sp>
      <p:sp>
        <p:nvSpPr>
          <p:cNvPr id="12" name="标题 1">
            <a:extLst>
              <a:ext uri="{FF2B5EF4-FFF2-40B4-BE49-F238E27FC236}">
                <a16:creationId xmlns:a16="http://schemas.microsoft.com/office/drawing/2014/main" id="{0F0783B9-7CEF-A44C-890E-F5654E0C1BFA}"/>
              </a:ext>
            </a:extLst>
          </p:cNvPr>
          <p:cNvSpPr txBox="1">
            <a:spLocks/>
          </p:cNvSpPr>
          <p:nvPr/>
        </p:nvSpPr>
        <p:spPr>
          <a:xfrm>
            <a:off x="0" y="154064"/>
            <a:ext cx="9153525" cy="452357"/>
          </a:xfrm>
          <a:prstGeom prst="rect">
            <a:avLst/>
          </a:prstGeom>
          <a:solidFill>
            <a:srgbClr val="A6A6A6">
              <a:alpha val="21000"/>
            </a:srgbClr>
          </a:solidFill>
          <a:ln>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600" b="1" dirty="0"/>
              <a:t>Example of overload</a:t>
            </a:r>
            <a:endParaRPr lang="en-US" altLang="zh-CN" sz="3600" b="1" dirty="0">
              <a:solidFill>
                <a:srgbClr val="7F7F7F"/>
              </a:solidFill>
              <a:latin typeface="Century Gothic" panose="020B0502020202020204" pitchFamily="34" charset="0"/>
            </a:endParaRPr>
          </a:p>
        </p:txBody>
      </p:sp>
      <p:pic>
        <p:nvPicPr>
          <p:cNvPr id="13" name="图片 12" descr="colour.png">
            <a:extLst>
              <a:ext uri="{FF2B5EF4-FFF2-40B4-BE49-F238E27FC236}">
                <a16:creationId xmlns:a16="http://schemas.microsoft.com/office/drawing/2014/main" id="{A55F1E1E-9FA5-F743-8F38-442ED8CD8AB8}"/>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061329" y="226047"/>
            <a:ext cx="844009" cy="316504"/>
          </a:xfrm>
          <a:prstGeom prst="rect">
            <a:avLst/>
          </a:prstGeom>
        </p:spPr>
      </p:pic>
      <p:sp>
        <p:nvSpPr>
          <p:cNvPr id="8" name="矩形 7">
            <a:extLst>
              <a:ext uri="{FF2B5EF4-FFF2-40B4-BE49-F238E27FC236}">
                <a16:creationId xmlns:a16="http://schemas.microsoft.com/office/drawing/2014/main" id="{25CB28F1-7CF6-824A-8EDB-C6B2DD5BCAAB}"/>
              </a:ext>
            </a:extLst>
          </p:cNvPr>
          <p:cNvSpPr/>
          <p:nvPr/>
        </p:nvSpPr>
        <p:spPr>
          <a:xfrm>
            <a:off x="105152" y="827049"/>
            <a:ext cx="4646025" cy="2644250"/>
          </a:xfrm>
          <a:prstGeom prst="rect">
            <a:avLst/>
          </a:prstGeom>
        </p:spPr>
        <p:txBody>
          <a:bodyPr wrap="square">
            <a:spAutoFit/>
          </a:bodyPr>
          <a:lstStyle/>
          <a:p>
            <a:pPr>
              <a:lnSpc>
                <a:spcPct val="150000"/>
              </a:lnSpc>
            </a:pPr>
            <a:r>
              <a:rPr lang="en-GB" altLang="zh-CN" sz="1400" dirty="0"/>
              <a:t>If the operating system is not designed to cope with excessive flow arrivals, the effects of an overload can be unpredictable and cause severe problems for the system. </a:t>
            </a:r>
          </a:p>
          <a:p>
            <a:pPr marL="285750" indent="-285750">
              <a:lnSpc>
                <a:spcPct val="150000"/>
              </a:lnSpc>
              <a:buFont typeface="Arial" panose="020B0604020202020204" pitchFamily="34" charset="0"/>
              <a:buChar char="•"/>
            </a:pPr>
            <a:r>
              <a:rPr lang="en-GB" altLang="zh-CN" sz="1400" dirty="0"/>
              <a:t>(a) shows a feasible transmission schedule of a set of flows. </a:t>
            </a:r>
          </a:p>
          <a:p>
            <a:pPr marL="285750" indent="-285750">
              <a:lnSpc>
                <a:spcPct val="150000"/>
              </a:lnSpc>
              <a:buFont typeface="Arial" panose="020B0604020202020204" pitchFamily="34" charset="0"/>
              <a:buChar char="•"/>
            </a:pPr>
            <a:r>
              <a:rPr lang="en-GB" altLang="zh-CN" sz="1400" dirty="0"/>
              <a:t>(b) shows if at time t0 flow J0 is transmitted because of higher priority, all the previous transmitted traffics will miss their deadlines. </a:t>
            </a:r>
            <a:endParaRPr lang="en-GB" altLang="zh-CN" sz="1200" dirty="0"/>
          </a:p>
        </p:txBody>
      </p:sp>
    </p:spTree>
    <p:extLst>
      <p:ext uri="{BB962C8B-B14F-4D97-AF65-F5344CB8AC3E}">
        <p14:creationId xmlns:p14="http://schemas.microsoft.com/office/powerpoint/2010/main" val="3321877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CF29FD7-0EAB-4541-934D-AB4B2EAAEC14}"/>
              </a:ext>
            </a:extLst>
          </p:cNvPr>
          <p:cNvSpPr>
            <a:spLocks noGrp="1"/>
          </p:cNvSpPr>
          <p:nvPr>
            <p:ph type="sldNum" sz="quarter" idx="12"/>
          </p:nvPr>
        </p:nvSpPr>
        <p:spPr/>
        <p:txBody>
          <a:bodyPr/>
          <a:lstStyle/>
          <a:p>
            <a:fld id="{97305D34-217B-E543-8D65-AAE63940395B}" type="slidenum">
              <a:rPr kumimoji="1" lang="zh-CN" altLang="en-US" smtClean="0"/>
              <a:t>15</a:t>
            </a:fld>
            <a:endParaRPr kumimoji="1" lang="zh-CN" altLang="en-US"/>
          </a:p>
        </p:txBody>
      </p:sp>
      <p:pic>
        <p:nvPicPr>
          <p:cNvPr id="22" name="图片 21" descr="colour.png">
            <a:extLst>
              <a:ext uri="{FF2B5EF4-FFF2-40B4-BE49-F238E27FC236}">
                <a16:creationId xmlns:a16="http://schemas.microsoft.com/office/drawing/2014/main" id="{885E019B-B7E5-3047-B02C-D775C8BD93A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9360" y="4669170"/>
            <a:ext cx="844009" cy="316504"/>
          </a:xfrm>
          <a:prstGeom prst="rect">
            <a:avLst/>
          </a:prstGeom>
        </p:spPr>
      </p:pic>
      <p:sp>
        <p:nvSpPr>
          <p:cNvPr id="30" name="标题 1">
            <a:extLst>
              <a:ext uri="{FF2B5EF4-FFF2-40B4-BE49-F238E27FC236}">
                <a16:creationId xmlns:a16="http://schemas.microsoft.com/office/drawing/2014/main" id="{9CEA489F-708E-CE4F-AA57-4B0A6E0F9452}"/>
              </a:ext>
            </a:extLst>
          </p:cNvPr>
          <p:cNvSpPr>
            <a:spLocks noGrp="1"/>
          </p:cNvSpPr>
          <p:nvPr>
            <p:ph type="title"/>
          </p:nvPr>
        </p:nvSpPr>
        <p:spPr>
          <a:xfrm>
            <a:off x="0" y="203604"/>
            <a:ext cx="9144000" cy="438475"/>
          </a:xfrm>
          <a:solidFill>
            <a:srgbClr val="A6A6A6">
              <a:alpha val="21000"/>
            </a:srgbClr>
          </a:solidFill>
          <a:ln>
            <a:noFill/>
          </a:ln>
        </p:spPr>
        <p:txBody>
          <a:bodyPr>
            <a:noAutofit/>
          </a:bodyPr>
          <a:lstStyle/>
          <a:p>
            <a:r>
              <a:rPr lang="en-US" altLang="zh-CN" sz="3600" b="1" dirty="0">
                <a:latin typeface="+mn-lt"/>
                <a:cs typeface="Avenir Next Medium"/>
              </a:rPr>
              <a:t>Flexible TSN </a:t>
            </a:r>
            <a:endParaRPr lang="zh-CN" altLang="en-US" sz="3600" b="1" dirty="0">
              <a:latin typeface="+mn-lt"/>
              <a:cs typeface="Avenir Next Medium"/>
            </a:endParaRPr>
          </a:p>
        </p:txBody>
      </p:sp>
      <p:sp>
        <p:nvSpPr>
          <p:cNvPr id="5" name="文本框 4">
            <a:extLst>
              <a:ext uri="{FF2B5EF4-FFF2-40B4-BE49-F238E27FC236}">
                <a16:creationId xmlns:a16="http://schemas.microsoft.com/office/drawing/2014/main" id="{F2AD6C36-B82F-874F-A7A0-1176568B4CCD}"/>
              </a:ext>
            </a:extLst>
          </p:cNvPr>
          <p:cNvSpPr txBox="1"/>
          <p:nvPr/>
        </p:nvSpPr>
        <p:spPr>
          <a:xfrm>
            <a:off x="157351" y="681128"/>
            <a:ext cx="4049407" cy="4029245"/>
          </a:xfrm>
          <a:prstGeom prst="rect">
            <a:avLst/>
          </a:prstGeom>
          <a:noFill/>
        </p:spPr>
        <p:txBody>
          <a:bodyPr wrap="square" rtlCol="0">
            <a:spAutoFit/>
          </a:bodyPr>
          <a:lstStyle/>
          <a:p>
            <a:pPr>
              <a:lnSpc>
                <a:spcPct val="150000"/>
              </a:lnSpc>
            </a:pPr>
            <a:r>
              <a:rPr kumimoji="1" lang="en-US" altLang="zh-CN" b="1" dirty="0"/>
              <a:t>Proposed</a:t>
            </a:r>
            <a:r>
              <a:rPr kumimoji="1" lang="zh-CN" altLang="en-US" b="1" dirty="0"/>
              <a:t> </a:t>
            </a:r>
            <a:r>
              <a:rPr kumimoji="1" lang="en-US" altLang="zh-CN" b="1" dirty="0"/>
              <a:t>solution</a:t>
            </a:r>
            <a:r>
              <a:rPr kumimoji="1" lang="zh-CN" altLang="en-US" b="1" dirty="0"/>
              <a:t>：</a:t>
            </a:r>
            <a:endParaRPr kumimoji="1" lang="en-US" altLang="zh-CN" b="1" dirty="0"/>
          </a:p>
          <a:p>
            <a:pPr marL="285750" indent="-285750">
              <a:lnSpc>
                <a:spcPct val="150000"/>
              </a:lnSpc>
              <a:buFont typeface="Arial" panose="020B0604020202020204" pitchFamily="34" charset="0"/>
              <a:buChar char="•"/>
            </a:pPr>
            <a:r>
              <a:rPr kumimoji="1" lang="en-US" altLang="zh-CN" sz="1400" dirty="0"/>
              <a:t>The sporadic flows are handled by </a:t>
            </a:r>
            <a:r>
              <a:rPr kumimoji="1" lang="en-GB" altLang="zh-CN" sz="1400" dirty="0"/>
              <a:t>bandwidth preserving server and treated as periodic flows.  </a:t>
            </a:r>
            <a:r>
              <a:rPr kumimoji="1" lang="en-US" altLang="zh-CN" sz="1400" dirty="0"/>
              <a:t>The GCL is calculated only based on periodic flows in the system. </a:t>
            </a:r>
            <a:endParaRPr kumimoji="1" lang="en-US" altLang="zh-CN" b="1" dirty="0"/>
          </a:p>
          <a:p>
            <a:pPr marL="342900" indent="-342900">
              <a:lnSpc>
                <a:spcPct val="150000"/>
              </a:lnSpc>
              <a:buFont typeface="Arial" panose="020B0604020202020204" pitchFamily="34" charset="0"/>
              <a:buChar char="•"/>
            </a:pPr>
            <a:r>
              <a:rPr kumimoji="1" lang="en-US" altLang="zh-CN" sz="1400" dirty="0"/>
              <a:t>For sporadic and aperiodic flows, the packets can be queued only if the acceptance test passed. </a:t>
            </a:r>
          </a:p>
          <a:p>
            <a:pPr marL="342900" indent="-342900">
              <a:lnSpc>
                <a:spcPct val="150000"/>
              </a:lnSpc>
              <a:buFont typeface="Arial" panose="020B0604020202020204" pitchFamily="34" charset="0"/>
              <a:buChar char="•"/>
            </a:pPr>
            <a:r>
              <a:rPr kumimoji="1" lang="en-US" altLang="zh-CN" sz="1400" dirty="0"/>
              <a:t>At scheduling decision times, slack is calculated according to the fixed periodic schedule (GCL)  for the transmission of aperiodic packets to make TSN much more flexible.</a:t>
            </a:r>
          </a:p>
        </p:txBody>
      </p:sp>
      <p:grpSp>
        <p:nvGrpSpPr>
          <p:cNvPr id="66" name="组合 65">
            <a:extLst>
              <a:ext uri="{FF2B5EF4-FFF2-40B4-BE49-F238E27FC236}">
                <a16:creationId xmlns:a16="http://schemas.microsoft.com/office/drawing/2014/main" id="{407DABF8-46F9-7B43-9436-520E5A0A7BC9}"/>
              </a:ext>
            </a:extLst>
          </p:cNvPr>
          <p:cNvGrpSpPr/>
          <p:nvPr/>
        </p:nvGrpSpPr>
        <p:grpSpPr>
          <a:xfrm>
            <a:off x="4487334" y="1045236"/>
            <a:ext cx="4385733" cy="3581193"/>
            <a:chOff x="3869267" y="698872"/>
            <a:chExt cx="4385733" cy="3581193"/>
          </a:xfrm>
        </p:grpSpPr>
        <p:sp>
          <p:nvSpPr>
            <p:cNvPr id="65" name="矩形 64">
              <a:extLst>
                <a:ext uri="{FF2B5EF4-FFF2-40B4-BE49-F238E27FC236}">
                  <a16:creationId xmlns:a16="http://schemas.microsoft.com/office/drawing/2014/main" id="{9DB50E16-8870-B34B-B2A1-77EFDC77B991}"/>
                </a:ext>
              </a:extLst>
            </p:cNvPr>
            <p:cNvSpPr/>
            <p:nvPr/>
          </p:nvSpPr>
          <p:spPr>
            <a:xfrm>
              <a:off x="3869267" y="698872"/>
              <a:ext cx="4385733" cy="3581193"/>
            </a:xfrm>
            <a:prstGeom prst="rect">
              <a:avLst/>
            </a:prstGeom>
            <a:solidFill>
              <a:schemeClr val="bg1">
                <a:lumMod val="85000"/>
              </a:schemeClr>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2" name="矩形 1">
              <a:extLst>
                <a:ext uri="{FF2B5EF4-FFF2-40B4-BE49-F238E27FC236}">
                  <a16:creationId xmlns:a16="http://schemas.microsoft.com/office/drawing/2014/main" id="{88420595-92BD-264A-BD38-9C6167629989}"/>
                </a:ext>
              </a:extLst>
            </p:cNvPr>
            <p:cNvSpPr/>
            <p:nvPr/>
          </p:nvSpPr>
          <p:spPr>
            <a:xfrm>
              <a:off x="5736770" y="863601"/>
              <a:ext cx="2202543" cy="4384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GB" altLang="zh-CN" sz="1400" dirty="0">
                  <a:solidFill>
                    <a:schemeClr val="tx1"/>
                  </a:solidFill>
                </a:rPr>
                <a:t>Bandwidth preserving server</a:t>
              </a:r>
              <a:endParaRPr kumimoji="1" lang="zh-CN" altLang="en-US" sz="1400" dirty="0">
                <a:solidFill>
                  <a:schemeClr val="tx1"/>
                </a:solidFill>
              </a:endParaRPr>
            </a:p>
          </p:txBody>
        </p:sp>
        <p:sp>
          <p:nvSpPr>
            <p:cNvPr id="3" name="矩形 2">
              <a:extLst>
                <a:ext uri="{FF2B5EF4-FFF2-40B4-BE49-F238E27FC236}">
                  <a16:creationId xmlns:a16="http://schemas.microsoft.com/office/drawing/2014/main" id="{0AF3F615-3111-4A4C-A641-6655F2DFB089}"/>
                </a:ext>
              </a:extLst>
            </p:cNvPr>
            <p:cNvSpPr/>
            <p:nvPr/>
          </p:nvSpPr>
          <p:spPr>
            <a:xfrm>
              <a:off x="5736770" y="1407483"/>
              <a:ext cx="1280887" cy="3773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a:solidFill>
                    <a:schemeClr val="tx1"/>
                  </a:solidFill>
                </a:rPr>
                <a:t>Periodic traffic</a:t>
              </a:r>
              <a:endParaRPr kumimoji="1" lang="zh-CN" altLang="en-US" sz="1400" dirty="0">
                <a:solidFill>
                  <a:schemeClr val="tx1"/>
                </a:solidFill>
              </a:endParaRPr>
            </a:p>
          </p:txBody>
        </p:sp>
        <p:cxnSp>
          <p:nvCxnSpPr>
            <p:cNvPr id="7" name="直线箭头连接符 6">
              <a:extLst>
                <a:ext uri="{FF2B5EF4-FFF2-40B4-BE49-F238E27FC236}">
                  <a16:creationId xmlns:a16="http://schemas.microsoft.com/office/drawing/2014/main" id="{0A568130-B3F1-2F45-BC5D-DA25103B9DCD}"/>
                </a:ext>
              </a:extLst>
            </p:cNvPr>
            <p:cNvCxnSpPr>
              <a:stCxn id="3" idx="2"/>
            </p:cNvCxnSpPr>
            <p:nvPr/>
          </p:nvCxnSpPr>
          <p:spPr>
            <a:xfrm>
              <a:off x="6377214" y="1784854"/>
              <a:ext cx="1815" cy="2906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直线箭头连接符 8">
              <a:extLst>
                <a:ext uri="{FF2B5EF4-FFF2-40B4-BE49-F238E27FC236}">
                  <a16:creationId xmlns:a16="http://schemas.microsoft.com/office/drawing/2014/main" id="{8E5E1F95-2B0B-334B-9F2E-931A73820DA7}"/>
                </a:ext>
              </a:extLst>
            </p:cNvPr>
            <p:cNvCxnSpPr>
              <a:cxnSpLocks/>
            </p:cNvCxnSpPr>
            <p:nvPr/>
          </p:nvCxnSpPr>
          <p:spPr>
            <a:xfrm>
              <a:off x="7358743" y="1302076"/>
              <a:ext cx="0" cy="7734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矩形 10">
              <a:extLst>
                <a:ext uri="{FF2B5EF4-FFF2-40B4-BE49-F238E27FC236}">
                  <a16:creationId xmlns:a16="http://schemas.microsoft.com/office/drawing/2014/main" id="{A58D9AAE-BA1E-B24D-B551-6703B986D5E1}"/>
                </a:ext>
              </a:extLst>
            </p:cNvPr>
            <p:cNvSpPr/>
            <p:nvPr/>
          </p:nvSpPr>
          <p:spPr>
            <a:xfrm>
              <a:off x="5736770" y="2075543"/>
              <a:ext cx="2202543" cy="2738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a:solidFill>
                    <a:schemeClr val="tx1"/>
                  </a:solidFill>
                </a:rPr>
                <a:t>Queuing</a:t>
              </a:r>
              <a:endParaRPr kumimoji="1" lang="zh-CN" altLang="en-US" sz="1400" dirty="0">
                <a:solidFill>
                  <a:schemeClr val="tx1"/>
                </a:solidFill>
              </a:endParaRPr>
            </a:p>
          </p:txBody>
        </p:sp>
        <p:sp>
          <p:nvSpPr>
            <p:cNvPr id="12" name="矩形 11">
              <a:extLst>
                <a:ext uri="{FF2B5EF4-FFF2-40B4-BE49-F238E27FC236}">
                  <a16:creationId xmlns:a16="http://schemas.microsoft.com/office/drawing/2014/main" id="{FDE4C191-A184-314D-AD60-EA798D459B6E}"/>
                </a:ext>
              </a:extLst>
            </p:cNvPr>
            <p:cNvSpPr/>
            <p:nvPr/>
          </p:nvSpPr>
          <p:spPr>
            <a:xfrm>
              <a:off x="4040412" y="1117197"/>
              <a:ext cx="1415139" cy="6676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a:solidFill>
                    <a:schemeClr val="tx1"/>
                  </a:solidFill>
                </a:rPr>
                <a:t>Sporadic</a:t>
              </a:r>
              <a:r>
                <a:rPr kumimoji="1" lang="en-US" altLang="zh-CN" dirty="0"/>
                <a:t> </a:t>
              </a:r>
              <a:r>
                <a:rPr kumimoji="1" lang="en-US" altLang="zh-CN" sz="1400" dirty="0">
                  <a:solidFill>
                    <a:schemeClr val="tx1"/>
                  </a:solidFill>
                </a:rPr>
                <a:t>&amp; aperiodic traffics</a:t>
              </a:r>
              <a:endParaRPr kumimoji="1" lang="zh-CN" altLang="en-US" dirty="0"/>
            </a:p>
          </p:txBody>
        </p:sp>
        <p:sp>
          <p:nvSpPr>
            <p:cNvPr id="16" name="矩形 15">
              <a:extLst>
                <a:ext uri="{FF2B5EF4-FFF2-40B4-BE49-F238E27FC236}">
                  <a16:creationId xmlns:a16="http://schemas.microsoft.com/office/drawing/2014/main" id="{131AFDE0-C083-B445-9369-05376E4EF40B}"/>
                </a:ext>
              </a:extLst>
            </p:cNvPr>
            <p:cNvSpPr/>
            <p:nvPr/>
          </p:nvSpPr>
          <p:spPr>
            <a:xfrm>
              <a:off x="5736768" y="2531881"/>
              <a:ext cx="2202543" cy="2738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a:solidFill>
                    <a:schemeClr val="tx1"/>
                  </a:solidFill>
                </a:rPr>
                <a:t>Offline sched (GCL)</a:t>
              </a:r>
              <a:endParaRPr kumimoji="1" lang="zh-CN" altLang="en-US" sz="1400" dirty="0">
                <a:solidFill>
                  <a:schemeClr val="tx1"/>
                </a:solidFill>
              </a:endParaRPr>
            </a:p>
          </p:txBody>
        </p:sp>
        <p:cxnSp>
          <p:nvCxnSpPr>
            <p:cNvPr id="15" name="直线箭头连接符 14">
              <a:extLst>
                <a:ext uri="{FF2B5EF4-FFF2-40B4-BE49-F238E27FC236}">
                  <a16:creationId xmlns:a16="http://schemas.microsoft.com/office/drawing/2014/main" id="{307DF4C0-C435-534E-8F01-688CD180EA0B}"/>
                </a:ext>
              </a:extLst>
            </p:cNvPr>
            <p:cNvCxnSpPr>
              <a:cxnSpLocks/>
              <a:stCxn id="11" idx="2"/>
              <a:endCxn id="16" idx="0"/>
            </p:cNvCxnSpPr>
            <p:nvPr/>
          </p:nvCxnSpPr>
          <p:spPr>
            <a:xfrm flipH="1">
              <a:off x="6838040" y="2349387"/>
              <a:ext cx="2" cy="1824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矩形 16">
              <a:extLst>
                <a:ext uri="{FF2B5EF4-FFF2-40B4-BE49-F238E27FC236}">
                  <a16:creationId xmlns:a16="http://schemas.microsoft.com/office/drawing/2014/main" id="{2941E546-00C9-3E4D-9050-D4DAF04914C0}"/>
                </a:ext>
              </a:extLst>
            </p:cNvPr>
            <p:cNvSpPr/>
            <p:nvPr/>
          </p:nvSpPr>
          <p:spPr>
            <a:xfrm>
              <a:off x="4032549" y="2075543"/>
              <a:ext cx="1430866" cy="2738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GB" altLang="zh-CN" sz="1400" dirty="0">
                  <a:solidFill>
                    <a:schemeClr val="tx1"/>
                  </a:solidFill>
                </a:rPr>
                <a:t>Acceptance test</a:t>
              </a:r>
              <a:endParaRPr kumimoji="1" lang="zh-CN" altLang="en-US" sz="1400" dirty="0">
                <a:solidFill>
                  <a:schemeClr val="tx1"/>
                </a:solidFill>
              </a:endParaRPr>
            </a:p>
          </p:txBody>
        </p:sp>
        <p:cxnSp>
          <p:nvCxnSpPr>
            <p:cNvPr id="19" name="直线箭头连接符 18">
              <a:extLst>
                <a:ext uri="{FF2B5EF4-FFF2-40B4-BE49-F238E27FC236}">
                  <a16:creationId xmlns:a16="http://schemas.microsoft.com/office/drawing/2014/main" id="{957FC212-4F71-1344-8713-8EEB1C6144E8}"/>
                </a:ext>
              </a:extLst>
            </p:cNvPr>
            <p:cNvCxnSpPr>
              <a:stCxn id="17" idx="3"/>
              <a:endCxn id="11" idx="1"/>
            </p:cNvCxnSpPr>
            <p:nvPr/>
          </p:nvCxnSpPr>
          <p:spPr>
            <a:xfrm>
              <a:off x="5463415" y="2212465"/>
              <a:ext cx="27335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直线箭头连接符 20">
              <a:extLst>
                <a:ext uri="{FF2B5EF4-FFF2-40B4-BE49-F238E27FC236}">
                  <a16:creationId xmlns:a16="http://schemas.microsoft.com/office/drawing/2014/main" id="{54C75BA4-6B6F-D041-BBC4-4F8A02BB378E}"/>
                </a:ext>
              </a:extLst>
            </p:cNvPr>
            <p:cNvCxnSpPr>
              <a:stCxn id="12" idx="2"/>
              <a:endCxn id="17" idx="0"/>
            </p:cNvCxnSpPr>
            <p:nvPr/>
          </p:nvCxnSpPr>
          <p:spPr>
            <a:xfrm>
              <a:off x="4747982" y="1784854"/>
              <a:ext cx="0" cy="2906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5DAE1A7E-4293-9C40-9C17-F944E97E4BED}"/>
                </a:ext>
              </a:extLst>
            </p:cNvPr>
            <p:cNvSpPr txBox="1"/>
            <p:nvPr/>
          </p:nvSpPr>
          <p:spPr>
            <a:xfrm>
              <a:off x="5293777" y="1831202"/>
              <a:ext cx="919846" cy="261610"/>
            </a:xfrm>
            <a:prstGeom prst="rect">
              <a:avLst/>
            </a:prstGeom>
            <a:noFill/>
          </p:spPr>
          <p:txBody>
            <a:bodyPr wrap="square" rtlCol="0">
              <a:spAutoFit/>
            </a:bodyPr>
            <a:lstStyle/>
            <a:p>
              <a:r>
                <a:rPr kumimoji="1" lang="en-US" altLang="zh-CN" sz="1100" dirty="0"/>
                <a:t>Passed</a:t>
              </a:r>
              <a:endParaRPr kumimoji="1" lang="zh-CN" altLang="en-US" dirty="0"/>
            </a:p>
          </p:txBody>
        </p:sp>
        <p:cxnSp>
          <p:nvCxnSpPr>
            <p:cNvPr id="28" name="直线箭头连接符 27">
              <a:extLst>
                <a:ext uri="{FF2B5EF4-FFF2-40B4-BE49-F238E27FC236}">
                  <a16:creationId xmlns:a16="http://schemas.microsoft.com/office/drawing/2014/main" id="{441576E3-31E2-2A4E-8CA5-A9E66E9687AD}"/>
                </a:ext>
              </a:extLst>
            </p:cNvPr>
            <p:cNvCxnSpPr>
              <a:cxnSpLocks/>
              <a:stCxn id="17" idx="2"/>
              <a:endCxn id="31" idx="0"/>
            </p:cNvCxnSpPr>
            <p:nvPr/>
          </p:nvCxnSpPr>
          <p:spPr>
            <a:xfrm flipH="1">
              <a:off x="4747981" y="2349387"/>
              <a:ext cx="1" cy="3716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矩形 30">
              <a:extLst>
                <a:ext uri="{FF2B5EF4-FFF2-40B4-BE49-F238E27FC236}">
                  <a16:creationId xmlns:a16="http://schemas.microsoft.com/office/drawing/2014/main" id="{ACA20546-B0F3-7B43-8DBE-5AD9427A4153}"/>
                </a:ext>
              </a:extLst>
            </p:cNvPr>
            <p:cNvSpPr/>
            <p:nvPr/>
          </p:nvSpPr>
          <p:spPr>
            <a:xfrm>
              <a:off x="3999607" y="2720996"/>
              <a:ext cx="1496747" cy="7111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GB" altLang="zh-CN" sz="1400" dirty="0">
                  <a:solidFill>
                    <a:schemeClr val="tx1"/>
                  </a:solidFill>
                </a:rPr>
                <a:t>System Emergency Reaction</a:t>
              </a:r>
            </a:p>
          </p:txBody>
        </p:sp>
        <p:sp>
          <p:nvSpPr>
            <p:cNvPr id="34" name="矩形 33">
              <a:extLst>
                <a:ext uri="{FF2B5EF4-FFF2-40B4-BE49-F238E27FC236}">
                  <a16:creationId xmlns:a16="http://schemas.microsoft.com/office/drawing/2014/main" id="{D5679056-5320-5C4C-90B1-46CCC584DDF0}"/>
                </a:ext>
              </a:extLst>
            </p:cNvPr>
            <p:cNvSpPr/>
            <p:nvPr/>
          </p:nvSpPr>
          <p:spPr>
            <a:xfrm>
              <a:off x="4757645" y="2404386"/>
              <a:ext cx="718466" cy="261610"/>
            </a:xfrm>
            <a:prstGeom prst="rect">
              <a:avLst/>
            </a:prstGeom>
          </p:spPr>
          <p:txBody>
            <a:bodyPr wrap="none">
              <a:spAutoFit/>
            </a:bodyPr>
            <a:lstStyle/>
            <a:p>
              <a:r>
                <a:rPr kumimoji="1" lang="en-US" altLang="zh-CN" sz="1100" dirty="0"/>
                <a:t>Rejection</a:t>
              </a:r>
              <a:endParaRPr lang="zh-CN" altLang="en-US" dirty="0"/>
            </a:p>
          </p:txBody>
        </p:sp>
        <p:cxnSp>
          <p:nvCxnSpPr>
            <p:cNvPr id="36" name="直线箭头连接符 35">
              <a:extLst>
                <a:ext uri="{FF2B5EF4-FFF2-40B4-BE49-F238E27FC236}">
                  <a16:creationId xmlns:a16="http://schemas.microsoft.com/office/drawing/2014/main" id="{5AC5B55F-A91D-D64C-9051-1F0312EE60E1}"/>
                </a:ext>
              </a:extLst>
            </p:cNvPr>
            <p:cNvCxnSpPr>
              <a:cxnSpLocks/>
            </p:cNvCxnSpPr>
            <p:nvPr/>
          </p:nvCxnSpPr>
          <p:spPr>
            <a:xfrm>
              <a:off x="7569198" y="2805725"/>
              <a:ext cx="0" cy="10842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矩形 36">
              <a:extLst>
                <a:ext uri="{FF2B5EF4-FFF2-40B4-BE49-F238E27FC236}">
                  <a16:creationId xmlns:a16="http://schemas.microsoft.com/office/drawing/2014/main" id="{FF9B1714-CFE8-0549-B1EE-2660DE48CB7A}"/>
                </a:ext>
              </a:extLst>
            </p:cNvPr>
            <p:cNvSpPr/>
            <p:nvPr/>
          </p:nvSpPr>
          <p:spPr>
            <a:xfrm>
              <a:off x="5736767" y="3008165"/>
              <a:ext cx="1400609" cy="7111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a:solidFill>
                    <a:schemeClr val="tx1"/>
                  </a:solidFill>
                </a:rPr>
                <a:t>Slack computation algorithm</a:t>
              </a:r>
            </a:p>
          </p:txBody>
        </p:sp>
        <p:cxnSp>
          <p:nvCxnSpPr>
            <p:cNvPr id="46" name="直线箭头连接符 45">
              <a:extLst>
                <a:ext uri="{FF2B5EF4-FFF2-40B4-BE49-F238E27FC236}">
                  <a16:creationId xmlns:a16="http://schemas.microsoft.com/office/drawing/2014/main" id="{1F737744-8445-A242-B451-BFC46C307E2E}"/>
                </a:ext>
              </a:extLst>
            </p:cNvPr>
            <p:cNvCxnSpPr>
              <a:cxnSpLocks/>
            </p:cNvCxnSpPr>
            <p:nvPr/>
          </p:nvCxnSpPr>
          <p:spPr>
            <a:xfrm>
              <a:off x="6437072" y="3724796"/>
              <a:ext cx="12" cy="1651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矩形 46">
              <a:extLst>
                <a:ext uri="{FF2B5EF4-FFF2-40B4-BE49-F238E27FC236}">
                  <a16:creationId xmlns:a16="http://schemas.microsoft.com/office/drawing/2014/main" id="{10289255-D7C3-024C-970E-3EAA4F3F22C5}"/>
                </a:ext>
              </a:extLst>
            </p:cNvPr>
            <p:cNvSpPr/>
            <p:nvPr/>
          </p:nvSpPr>
          <p:spPr>
            <a:xfrm>
              <a:off x="5736767" y="3893669"/>
              <a:ext cx="2202543" cy="2738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400" dirty="0">
                  <a:solidFill>
                    <a:schemeClr val="tx1"/>
                  </a:solidFill>
                </a:rPr>
                <a:t>Traffics transmission</a:t>
              </a:r>
              <a:endParaRPr kumimoji="1" lang="zh-CN" altLang="en-US" sz="1400" dirty="0">
                <a:solidFill>
                  <a:schemeClr val="tx1"/>
                </a:solidFill>
              </a:endParaRPr>
            </a:p>
          </p:txBody>
        </p:sp>
      </p:grpSp>
      <p:cxnSp>
        <p:nvCxnSpPr>
          <p:cNvPr id="32" name="直线箭头连接符 31">
            <a:extLst>
              <a:ext uri="{FF2B5EF4-FFF2-40B4-BE49-F238E27FC236}">
                <a16:creationId xmlns:a16="http://schemas.microsoft.com/office/drawing/2014/main" id="{61B1342E-27E2-D546-9524-E992529DC522}"/>
              </a:ext>
            </a:extLst>
          </p:cNvPr>
          <p:cNvCxnSpPr>
            <a:cxnSpLocks/>
          </p:cNvCxnSpPr>
          <p:nvPr/>
        </p:nvCxnSpPr>
        <p:spPr>
          <a:xfrm>
            <a:off x="7020677" y="3136630"/>
            <a:ext cx="0" cy="217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3822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BAC75BD-AB28-EA4E-8F06-F8369D53A70A}"/>
              </a:ext>
            </a:extLst>
          </p:cNvPr>
          <p:cNvSpPr>
            <a:spLocks noGrp="1"/>
          </p:cNvSpPr>
          <p:nvPr>
            <p:ph type="sldNum" sz="quarter" idx="12"/>
          </p:nvPr>
        </p:nvSpPr>
        <p:spPr/>
        <p:txBody>
          <a:bodyPr/>
          <a:lstStyle/>
          <a:p>
            <a:fld id="{97305D34-217B-E543-8D65-AAE63940395B}" type="slidenum">
              <a:rPr kumimoji="1" lang="zh-CN" altLang="en-US" smtClean="0"/>
              <a:t>16</a:t>
            </a:fld>
            <a:endParaRPr kumimoji="1" lang="zh-CN" altLang="en-US"/>
          </a:p>
        </p:txBody>
      </p:sp>
      <p:sp>
        <p:nvSpPr>
          <p:cNvPr id="5" name="矩形 4">
            <a:extLst>
              <a:ext uri="{FF2B5EF4-FFF2-40B4-BE49-F238E27FC236}">
                <a16:creationId xmlns:a16="http://schemas.microsoft.com/office/drawing/2014/main" id="{6624E192-0A94-B345-9B54-489C61AEFB27}"/>
              </a:ext>
            </a:extLst>
          </p:cNvPr>
          <p:cNvSpPr/>
          <p:nvPr/>
        </p:nvSpPr>
        <p:spPr>
          <a:xfrm>
            <a:off x="984639" y="690363"/>
            <a:ext cx="7768421" cy="4019057"/>
          </a:xfrm>
          <a:prstGeom prst="rect">
            <a:avLst/>
          </a:prstGeom>
          <a:solidFill>
            <a:schemeClr val="bg1">
              <a:lumMod val="9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cxnSp>
        <p:nvCxnSpPr>
          <p:cNvPr id="7" name="直线箭头连接符 6">
            <a:extLst>
              <a:ext uri="{FF2B5EF4-FFF2-40B4-BE49-F238E27FC236}">
                <a16:creationId xmlns:a16="http://schemas.microsoft.com/office/drawing/2014/main" id="{EC51419E-51D0-A840-A7A2-7AAD6531F92A}"/>
              </a:ext>
            </a:extLst>
          </p:cNvPr>
          <p:cNvCxnSpPr>
            <a:cxnSpLocks/>
          </p:cNvCxnSpPr>
          <p:nvPr/>
        </p:nvCxnSpPr>
        <p:spPr>
          <a:xfrm>
            <a:off x="161283" y="1336830"/>
            <a:ext cx="106877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直线箭头连接符 7">
            <a:extLst>
              <a:ext uri="{FF2B5EF4-FFF2-40B4-BE49-F238E27FC236}">
                <a16:creationId xmlns:a16="http://schemas.microsoft.com/office/drawing/2014/main" id="{B6E3B519-CF2F-FF4C-B23D-C8F4B6C07460}"/>
              </a:ext>
            </a:extLst>
          </p:cNvPr>
          <p:cNvCxnSpPr>
            <a:cxnSpLocks/>
          </p:cNvCxnSpPr>
          <p:nvPr/>
        </p:nvCxnSpPr>
        <p:spPr>
          <a:xfrm>
            <a:off x="161283" y="1857362"/>
            <a:ext cx="106877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直线箭头连接符 8">
            <a:extLst>
              <a:ext uri="{FF2B5EF4-FFF2-40B4-BE49-F238E27FC236}">
                <a16:creationId xmlns:a16="http://schemas.microsoft.com/office/drawing/2014/main" id="{F68C3C81-8A24-8A4C-8F7F-4261EFB54CDA}"/>
              </a:ext>
            </a:extLst>
          </p:cNvPr>
          <p:cNvCxnSpPr>
            <a:cxnSpLocks/>
          </p:cNvCxnSpPr>
          <p:nvPr/>
        </p:nvCxnSpPr>
        <p:spPr>
          <a:xfrm>
            <a:off x="161283" y="3541681"/>
            <a:ext cx="106877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文本框 11">
            <a:extLst>
              <a:ext uri="{FF2B5EF4-FFF2-40B4-BE49-F238E27FC236}">
                <a16:creationId xmlns:a16="http://schemas.microsoft.com/office/drawing/2014/main" id="{08824CEE-5912-EB44-87D8-7B7D3A83049A}"/>
              </a:ext>
            </a:extLst>
          </p:cNvPr>
          <p:cNvSpPr txBox="1"/>
          <p:nvPr/>
        </p:nvSpPr>
        <p:spPr>
          <a:xfrm>
            <a:off x="646850" y="2541434"/>
            <a:ext cx="45719" cy="369332"/>
          </a:xfrm>
          <a:prstGeom prst="rect">
            <a:avLst/>
          </a:prstGeom>
          <a:noFill/>
        </p:spPr>
        <p:txBody>
          <a:bodyPr wrap="square" rtlCol="0">
            <a:spAutoFit/>
          </a:bodyPr>
          <a:lstStyle/>
          <a:p>
            <a:r>
              <a:rPr kumimoji="1" lang="en-US" altLang="zh-CN" dirty="0"/>
              <a:t>…</a:t>
            </a:r>
            <a:endParaRPr kumimoji="1" lang="zh-CN" altLang="en-US" dirty="0"/>
          </a:p>
        </p:txBody>
      </p:sp>
      <p:sp>
        <p:nvSpPr>
          <p:cNvPr id="14" name="文本框 13">
            <a:extLst>
              <a:ext uri="{FF2B5EF4-FFF2-40B4-BE49-F238E27FC236}">
                <a16:creationId xmlns:a16="http://schemas.microsoft.com/office/drawing/2014/main" id="{316AAA09-4EFA-5941-8D7B-77BFA955154B}"/>
              </a:ext>
            </a:extLst>
          </p:cNvPr>
          <p:cNvSpPr txBox="1"/>
          <p:nvPr/>
        </p:nvSpPr>
        <p:spPr>
          <a:xfrm>
            <a:off x="230904" y="2114292"/>
            <a:ext cx="461665" cy="1347109"/>
          </a:xfrm>
          <a:prstGeom prst="rect">
            <a:avLst/>
          </a:prstGeom>
          <a:noFill/>
        </p:spPr>
        <p:txBody>
          <a:bodyPr vert="eaVert" wrap="square" rtlCol="0">
            <a:spAutoFit/>
          </a:bodyPr>
          <a:lstStyle/>
          <a:p>
            <a:r>
              <a:rPr kumimoji="1" lang="en-US" altLang="zh-CN" dirty="0"/>
              <a:t>Ingress Ports</a:t>
            </a:r>
            <a:endParaRPr kumimoji="1" lang="zh-CN" altLang="en-US" dirty="0"/>
          </a:p>
        </p:txBody>
      </p:sp>
      <p:grpSp>
        <p:nvGrpSpPr>
          <p:cNvPr id="17" name="组合 16">
            <a:extLst>
              <a:ext uri="{FF2B5EF4-FFF2-40B4-BE49-F238E27FC236}">
                <a16:creationId xmlns:a16="http://schemas.microsoft.com/office/drawing/2014/main" id="{9E9AE306-0F69-244F-ABFE-C4895F8A52E1}"/>
              </a:ext>
            </a:extLst>
          </p:cNvPr>
          <p:cNvGrpSpPr/>
          <p:nvPr/>
        </p:nvGrpSpPr>
        <p:grpSpPr>
          <a:xfrm>
            <a:off x="1230059" y="1182451"/>
            <a:ext cx="558141" cy="2481905"/>
            <a:chOff x="1805049" y="1151908"/>
            <a:chExt cx="558141" cy="2481905"/>
          </a:xfrm>
        </p:grpSpPr>
        <p:sp>
          <p:nvSpPr>
            <p:cNvPr id="16" name="矩形 15">
              <a:extLst>
                <a:ext uri="{FF2B5EF4-FFF2-40B4-BE49-F238E27FC236}">
                  <a16:creationId xmlns:a16="http://schemas.microsoft.com/office/drawing/2014/main" id="{61CF6AF0-71FA-4D47-B672-1AEACD92C433}"/>
                </a:ext>
              </a:extLst>
            </p:cNvPr>
            <p:cNvSpPr/>
            <p:nvPr/>
          </p:nvSpPr>
          <p:spPr>
            <a:xfrm>
              <a:off x="1805049" y="1151908"/>
              <a:ext cx="558141" cy="2481905"/>
            </a:xfrm>
            <a:prstGeom prst="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14666DA3-2051-6B4B-95B2-035A77F26C4E}"/>
                </a:ext>
              </a:extLst>
            </p:cNvPr>
            <p:cNvSpPr txBox="1"/>
            <p:nvPr/>
          </p:nvSpPr>
          <p:spPr>
            <a:xfrm>
              <a:off x="1901525" y="1401287"/>
              <a:ext cx="461665" cy="2017683"/>
            </a:xfrm>
            <a:prstGeom prst="rect">
              <a:avLst/>
            </a:prstGeom>
            <a:solidFill>
              <a:schemeClr val="bg1">
                <a:lumMod val="65000"/>
              </a:schemeClr>
            </a:solidFill>
            <a:ln>
              <a:noFill/>
            </a:ln>
          </p:spPr>
          <p:txBody>
            <a:bodyPr vert="eaVert" wrap="square" rtlCol="0">
              <a:spAutoFit/>
            </a:bodyPr>
            <a:lstStyle/>
            <a:p>
              <a:r>
                <a:rPr kumimoji="1" lang="en-US" altLang="zh-CN" dirty="0"/>
                <a:t>Switching Fabric</a:t>
              </a:r>
              <a:endParaRPr kumimoji="1" lang="zh-CN" altLang="en-US" dirty="0"/>
            </a:p>
          </p:txBody>
        </p:sp>
      </p:grpSp>
      <p:grpSp>
        <p:nvGrpSpPr>
          <p:cNvPr id="18" name="组合 17">
            <a:extLst>
              <a:ext uri="{FF2B5EF4-FFF2-40B4-BE49-F238E27FC236}">
                <a16:creationId xmlns:a16="http://schemas.microsoft.com/office/drawing/2014/main" id="{E7CAA1C5-0F8F-364A-BA12-169E8B143781}"/>
              </a:ext>
            </a:extLst>
          </p:cNvPr>
          <p:cNvGrpSpPr/>
          <p:nvPr/>
        </p:nvGrpSpPr>
        <p:grpSpPr>
          <a:xfrm>
            <a:off x="2033620" y="1182450"/>
            <a:ext cx="558141" cy="2481905"/>
            <a:chOff x="1805049" y="1151908"/>
            <a:chExt cx="558141" cy="2481905"/>
          </a:xfrm>
        </p:grpSpPr>
        <p:sp>
          <p:nvSpPr>
            <p:cNvPr id="19" name="矩形 18">
              <a:extLst>
                <a:ext uri="{FF2B5EF4-FFF2-40B4-BE49-F238E27FC236}">
                  <a16:creationId xmlns:a16="http://schemas.microsoft.com/office/drawing/2014/main" id="{092F94C2-35A5-4840-9EA1-CA9BA181DABD}"/>
                </a:ext>
              </a:extLst>
            </p:cNvPr>
            <p:cNvSpPr/>
            <p:nvPr/>
          </p:nvSpPr>
          <p:spPr>
            <a:xfrm>
              <a:off x="1805049" y="1151908"/>
              <a:ext cx="558141" cy="2481905"/>
            </a:xfrm>
            <a:prstGeom prst="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ED09EAB3-9A35-234A-B19C-E98626F93964}"/>
                </a:ext>
              </a:extLst>
            </p:cNvPr>
            <p:cNvSpPr txBox="1"/>
            <p:nvPr/>
          </p:nvSpPr>
          <p:spPr>
            <a:xfrm>
              <a:off x="1901525" y="1567539"/>
              <a:ext cx="461665" cy="2017683"/>
            </a:xfrm>
            <a:prstGeom prst="rect">
              <a:avLst/>
            </a:prstGeom>
            <a:solidFill>
              <a:schemeClr val="bg1">
                <a:lumMod val="65000"/>
              </a:schemeClr>
            </a:solidFill>
            <a:ln>
              <a:noFill/>
            </a:ln>
          </p:spPr>
          <p:txBody>
            <a:bodyPr vert="eaVert" wrap="square" rtlCol="0">
              <a:spAutoFit/>
            </a:bodyPr>
            <a:lstStyle/>
            <a:p>
              <a:r>
                <a:rPr kumimoji="1" lang="en-US" altLang="zh-CN" dirty="0"/>
                <a:t>Packet filtering</a:t>
              </a:r>
              <a:endParaRPr kumimoji="1" lang="zh-CN" altLang="en-US" dirty="0"/>
            </a:p>
          </p:txBody>
        </p:sp>
      </p:grpSp>
      <p:sp>
        <p:nvSpPr>
          <p:cNvPr id="22" name="右箭头 21">
            <a:extLst>
              <a:ext uri="{FF2B5EF4-FFF2-40B4-BE49-F238E27FC236}">
                <a16:creationId xmlns:a16="http://schemas.microsoft.com/office/drawing/2014/main" id="{8C37736E-5506-1B45-ADE1-F40AD32D1D17}"/>
              </a:ext>
            </a:extLst>
          </p:cNvPr>
          <p:cNvSpPr/>
          <p:nvPr/>
        </p:nvSpPr>
        <p:spPr>
          <a:xfrm>
            <a:off x="1811950" y="2233042"/>
            <a:ext cx="245420" cy="309870"/>
          </a:xfrm>
          <a:prstGeom prst="rightArrow">
            <a:avLst/>
          </a:prstGeom>
          <a:solidFill>
            <a:schemeClr val="bg1">
              <a:lumMod val="50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286D06D3-20F4-F346-965F-EC02038B9492}"/>
              </a:ext>
            </a:extLst>
          </p:cNvPr>
          <p:cNvSpPr/>
          <p:nvPr/>
        </p:nvSpPr>
        <p:spPr>
          <a:xfrm>
            <a:off x="1891119" y="956818"/>
            <a:ext cx="858985" cy="2910938"/>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25" name="直线箭头连接符 24">
            <a:extLst>
              <a:ext uri="{FF2B5EF4-FFF2-40B4-BE49-F238E27FC236}">
                <a16:creationId xmlns:a16="http://schemas.microsoft.com/office/drawing/2014/main" id="{5B3627AA-BFD6-D248-B5C3-AC77F204FFE7}"/>
              </a:ext>
            </a:extLst>
          </p:cNvPr>
          <p:cNvCxnSpPr/>
          <p:nvPr/>
        </p:nvCxnSpPr>
        <p:spPr>
          <a:xfrm>
            <a:off x="2779282" y="1194325"/>
            <a:ext cx="51708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直线箭头连接符 25">
            <a:extLst>
              <a:ext uri="{FF2B5EF4-FFF2-40B4-BE49-F238E27FC236}">
                <a16:creationId xmlns:a16="http://schemas.microsoft.com/office/drawing/2014/main" id="{1ED3AED7-2361-2641-A3E8-760974037133}"/>
              </a:ext>
            </a:extLst>
          </p:cNvPr>
          <p:cNvCxnSpPr/>
          <p:nvPr/>
        </p:nvCxnSpPr>
        <p:spPr>
          <a:xfrm>
            <a:off x="2793867" y="2114292"/>
            <a:ext cx="51708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直线箭头连接符 26">
            <a:extLst>
              <a:ext uri="{FF2B5EF4-FFF2-40B4-BE49-F238E27FC236}">
                <a16:creationId xmlns:a16="http://schemas.microsoft.com/office/drawing/2014/main" id="{00AC4A05-AE87-2B4C-8088-37E1FE019D33}"/>
              </a:ext>
            </a:extLst>
          </p:cNvPr>
          <p:cNvCxnSpPr/>
          <p:nvPr/>
        </p:nvCxnSpPr>
        <p:spPr>
          <a:xfrm>
            <a:off x="2793868" y="1609956"/>
            <a:ext cx="51708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直线箭头连接符 27">
            <a:extLst>
              <a:ext uri="{FF2B5EF4-FFF2-40B4-BE49-F238E27FC236}">
                <a16:creationId xmlns:a16="http://schemas.microsoft.com/office/drawing/2014/main" id="{D7225FF7-32D9-0B43-A76D-49D64743FAE6}"/>
              </a:ext>
            </a:extLst>
          </p:cNvPr>
          <p:cNvCxnSpPr/>
          <p:nvPr/>
        </p:nvCxnSpPr>
        <p:spPr>
          <a:xfrm>
            <a:off x="2802007" y="3719773"/>
            <a:ext cx="51708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直线箭头连接符 28">
            <a:extLst>
              <a:ext uri="{FF2B5EF4-FFF2-40B4-BE49-F238E27FC236}">
                <a16:creationId xmlns:a16="http://schemas.microsoft.com/office/drawing/2014/main" id="{A41112F1-9B2D-3F4C-8EBC-F235B387AB8C}"/>
              </a:ext>
            </a:extLst>
          </p:cNvPr>
          <p:cNvCxnSpPr/>
          <p:nvPr/>
        </p:nvCxnSpPr>
        <p:spPr>
          <a:xfrm>
            <a:off x="2802007" y="3026713"/>
            <a:ext cx="51708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aphicFrame>
        <p:nvGraphicFramePr>
          <p:cNvPr id="31" name="表格 31">
            <a:extLst>
              <a:ext uri="{FF2B5EF4-FFF2-40B4-BE49-F238E27FC236}">
                <a16:creationId xmlns:a16="http://schemas.microsoft.com/office/drawing/2014/main" id="{4E7B674C-9B17-B24B-B50A-3A2EED851031}"/>
              </a:ext>
            </a:extLst>
          </p:cNvPr>
          <p:cNvGraphicFramePr>
            <a:graphicFrameLocks noGrp="1"/>
          </p:cNvGraphicFramePr>
          <p:nvPr>
            <p:extLst>
              <p:ext uri="{D42A27DB-BD31-4B8C-83A1-F6EECF244321}">
                <p14:modId xmlns:p14="http://schemas.microsoft.com/office/powerpoint/2010/main" val="147342006"/>
              </p:ext>
            </p:extLst>
          </p:nvPr>
        </p:nvGraphicFramePr>
        <p:xfrm>
          <a:off x="3378464" y="999570"/>
          <a:ext cx="2186088" cy="365760"/>
        </p:xfrm>
        <a:graphic>
          <a:graphicData uri="http://schemas.openxmlformats.org/drawingml/2006/table">
            <a:tbl>
              <a:tblPr firstRow="1" bandRow="1">
                <a:tableStyleId>{5C22544A-7EE6-4342-B048-85BDC9FD1C3A}</a:tableStyleId>
              </a:tblPr>
              <a:tblGrid>
                <a:gridCol w="546522">
                  <a:extLst>
                    <a:ext uri="{9D8B030D-6E8A-4147-A177-3AD203B41FA5}">
                      <a16:colId xmlns:a16="http://schemas.microsoft.com/office/drawing/2014/main" val="831802915"/>
                    </a:ext>
                  </a:extLst>
                </a:gridCol>
                <a:gridCol w="546522">
                  <a:extLst>
                    <a:ext uri="{9D8B030D-6E8A-4147-A177-3AD203B41FA5}">
                      <a16:colId xmlns:a16="http://schemas.microsoft.com/office/drawing/2014/main" val="4248781938"/>
                    </a:ext>
                  </a:extLst>
                </a:gridCol>
                <a:gridCol w="546522">
                  <a:extLst>
                    <a:ext uri="{9D8B030D-6E8A-4147-A177-3AD203B41FA5}">
                      <a16:colId xmlns:a16="http://schemas.microsoft.com/office/drawing/2014/main" val="3078841815"/>
                    </a:ext>
                  </a:extLst>
                </a:gridCol>
                <a:gridCol w="546522">
                  <a:extLst>
                    <a:ext uri="{9D8B030D-6E8A-4147-A177-3AD203B41FA5}">
                      <a16:colId xmlns:a16="http://schemas.microsoft.com/office/drawing/2014/main" val="3978604164"/>
                    </a:ext>
                  </a:extLst>
                </a:gridCol>
              </a:tblGrid>
              <a:tr h="33726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125222198"/>
                  </a:ext>
                </a:extLst>
              </a:tr>
            </a:tbl>
          </a:graphicData>
        </a:graphic>
      </p:graphicFrame>
      <p:graphicFrame>
        <p:nvGraphicFramePr>
          <p:cNvPr id="32" name="表格 31">
            <a:extLst>
              <a:ext uri="{FF2B5EF4-FFF2-40B4-BE49-F238E27FC236}">
                <a16:creationId xmlns:a16="http://schemas.microsoft.com/office/drawing/2014/main" id="{A2C811FC-3F08-714A-BBFC-0DB822702102}"/>
              </a:ext>
            </a:extLst>
          </p:cNvPr>
          <p:cNvGraphicFramePr>
            <a:graphicFrameLocks noGrp="1"/>
          </p:cNvGraphicFramePr>
          <p:nvPr>
            <p:extLst>
              <p:ext uri="{D42A27DB-BD31-4B8C-83A1-F6EECF244321}">
                <p14:modId xmlns:p14="http://schemas.microsoft.com/office/powerpoint/2010/main" val="727104088"/>
              </p:ext>
            </p:extLst>
          </p:nvPr>
        </p:nvGraphicFramePr>
        <p:xfrm>
          <a:off x="3378464" y="1431830"/>
          <a:ext cx="2186088" cy="365760"/>
        </p:xfrm>
        <a:graphic>
          <a:graphicData uri="http://schemas.openxmlformats.org/drawingml/2006/table">
            <a:tbl>
              <a:tblPr firstRow="1" bandRow="1">
                <a:tableStyleId>{5C22544A-7EE6-4342-B048-85BDC9FD1C3A}</a:tableStyleId>
              </a:tblPr>
              <a:tblGrid>
                <a:gridCol w="546522">
                  <a:extLst>
                    <a:ext uri="{9D8B030D-6E8A-4147-A177-3AD203B41FA5}">
                      <a16:colId xmlns:a16="http://schemas.microsoft.com/office/drawing/2014/main" val="831802915"/>
                    </a:ext>
                  </a:extLst>
                </a:gridCol>
                <a:gridCol w="546522">
                  <a:extLst>
                    <a:ext uri="{9D8B030D-6E8A-4147-A177-3AD203B41FA5}">
                      <a16:colId xmlns:a16="http://schemas.microsoft.com/office/drawing/2014/main" val="4248781938"/>
                    </a:ext>
                  </a:extLst>
                </a:gridCol>
                <a:gridCol w="546522">
                  <a:extLst>
                    <a:ext uri="{9D8B030D-6E8A-4147-A177-3AD203B41FA5}">
                      <a16:colId xmlns:a16="http://schemas.microsoft.com/office/drawing/2014/main" val="3078841815"/>
                    </a:ext>
                  </a:extLst>
                </a:gridCol>
                <a:gridCol w="546522">
                  <a:extLst>
                    <a:ext uri="{9D8B030D-6E8A-4147-A177-3AD203B41FA5}">
                      <a16:colId xmlns:a16="http://schemas.microsoft.com/office/drawing/2014/main" val="3978604164"/>
                    </a:ext>
                  </a:extLst>
                </a:gridCol>
              </a:tblGrid>
              <a:tr h="33726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125222198"/>
                  </a:ext>
                </a:extLst>
              </a:tr>
            </a:tbl>
          </a:graphicData>
        </a:graphic>
      </p:graphicFrame>
      <p:graphicFrame>
        <p:nvGraphicFramePr>
          <p:cNvPr id="33" name="表格 31">
            <a:extLst>
              <a:ext uri="{FF2B5EF4-FFF2-40B4-BE49-F238E27FC236}">
                <a16:creationId xmlns:a16="http://schemas.microsoft.com/office/drawing/2014/main" id="{9D57F4A5-1504-8C4B-9A83-7681394C879D}"/>
              </a:ext>
            </a:extLst>
          </p:cNvPr>
          <p:cNvGraphicFramePr>
            <a:graphicFrameLocks noGrp="1"/>
          </p:cNvGraphicFramePr>
          <p:nvPr>
            <p:extLst>
              <p:ext uri="{D42A27DB-BD31-4B8C-83A1-F6EECF244321}">
                <p14:modId xmlns:p14="http://schemas.microsoft.com/office/powerpoint/2010/main" val="3319982625"/>
              </p:ext>
            </p:extLst>
          </p:nvPr>
        </p:nvGraphicFramePr>
        <p:xfrm>
          <a:off x="3378464" y="1923462"/>
          <a:ext cx="2186088" cy="365760"/>
        </p:xfrm>
        <a:graphic>
          <a:graphicData uri="http://schemas.openxmlformats.org/drawingml/2006/table">
            <a:tbl>
              <a:tblPr firstRow="1" bandRow="1">
                <a:tableStyleId>{5C22544A-7EE6-4342-B048-85BDC9FD1C3A}</a:tableStyleId>
              </a:tblPr>
              <a:tblGrid>
                <a:gridCol w="546522">
                  <a:extLst>
                    <a:ext uri="{9D8B030D-6E8A-4147-A177-3AD203B41FA5}">
                      <a16:colId xmlns:a16="http://schemas.microsoft.com/office/drawing/2014/main" val="831802915"/>
                    </a:ext>
                  </a:extLst>
                </a:gridCol>
                <a:gridCol w="546522">
                  <a:extLst>
                    <a:ext uri="{9D8B030D-6E8A-4147-A177-3AD203B41FA5}">
                      <a16:colId xmlns:a16="http://schemas.microsoft.com/office/drawing/2014/main" val="4248781938"/>
                    </a:ext>
                  </a:extLst>
                </a:gridCol>
                <a:gridCol w="546522">
                  <a:extLst>
                    <a:ext uri="{9D8B030D-6E8A-4147-A177-3AD203B41FA5}">
                      <a16:colId xmlns:a16="http://schemas.microsoft.com/office/drawing/2014/main" val="3078841815"/>
                    </a:ext>
                  </a:extLst>
                </a:gridCol>
                <a:gridCol w="546522">
                  <a:extLst>
                    <a:ext uri="{9D8B030D-6E8A-4147-A177-3AD203B41FA5}">
                      <a16:colId xmlns:a16="http://schemas.microsoft.com/office/drawing/2014/main" val="3978604164"/>
                    </a:ext>
                  </a:extLst>
                </a:gridCol>
              </a:tblGrid>
              <a:tr h="33726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125222198"/>
                  </a:ext>
                </a:extLst>
              </a:tr>
            </a:tbl>
          </a:graphicData>
        </a:graphic>
      </p:graphicFrame>
      <p:graphicFrame>
        <p:nvGraphicFramePr>
          <p:cNvPr id="34" name="表格 31">
            <a:extLst>
              <a:ext uri="{FF2B5EF4-FFF2-40B4-BE49-F238E27FC236}">
                <a16:creationId xmlns:a16="http://schemas.microsoft.com/office/drawing/2014/main" id="{CC609544-7636-D84B-A076-EE71C5E748F3}"/>
              </a:ext>
            </a:extLst>
          </p:cNvPr>
          <p:cNvGraphicFramePr>
            <a:graphicFrameLocks noGrp="1"/>
          </p:cNvGraphicFramePr>
          <p:nvPr>
            <p:extLst>
              <p:ext uri="{D42A27DB-BD31-4B8C-83A1-F6EECF244321}">
                <p14:modId xmlns:p14="http://schemas.microsoft.com/office/powerpoint/2010/main" val="4173953342"/>
              </p:ext>
            </p:extLst>
          </p:nvPr>
        </p:nvGraphicFramePr>
        <p:xfrm>
          <a:off x="3390338" y="2831958"/>
          <a:ext cx="2186088" cy="365760"/>
        </p:xfrm>
        <a:graphic>
          <a:graphicData uri="http://schemas.openxmlformats.org/drawingml/2006/table">
            <a:tbl>
              <a:tblPr firstRow="1" bandRow="1">
                <a:tableStyleId>{EB344D84-9AFB-497E-A393-DC336BA19D2E}</a:tableStyleId>
              </a:tblPr>
              <a:tblGrid>
                <a:gridCol w="546522">
                  <a:extLst>
                    <a:ext uri="{9D8B030D-6E8A-4147-A177-3AD203B41FA5}">
                      <a16:colId xmlns:a16="http://schemas.microsoft.com/office/drawing/2014/main" val="831802915"/>
                    </a:ext>
                  </a:extLst>
                </a:gridCol>
                <a:gridCol w="546522">
                  <a:extLst>
                    <a:ext uri="{9D8B030D-6E8A-4147-A177-3AD203B41FA5}">
                      <a16:colId xmlns:a16="http://schemas.microsoft.com/office/drawing/2014/main" val="4248781938"/>
                    </a:ext>
                  </a:extLst>
                </a:gridCol>
                <a:gridCol w="546522">
                  <a:extLst>
                    <a:ext uri="{9D8B030D-6E8A-4147-A177-3AD203B41FA5}">
                      <a16:colId xmlns:a16="http://schemas.microsoft.com/office/drawing/2014/main" val="3078841815"/>
                    </a:ext>
                  </a:extLst>
                </a:gridCol>
                <a:gridCol w="546522">
                  <a:extLst>
                    <a:ext uri="{9D8B030D-6E8A-4147-A177-3AD203B41FA5}">
                      <a16:colId xmlns:a16="http://schemas.microsoft.com/office/drawing/2014/main" val="3978604164"/>
                    </a:ext>
                  </a:extLst>
                </a:gridCol>
              </a:tblGrid>
              <a:tr h="337260">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5222198"/>
                  </a:ext>
                </a:extLst>
              </a:tr>
            </a:tbl>
          </a:graphicData>
        </a:graphic>
      </p:graphicFrame>
      <p:graphicFrame>
        <p:nvGraphicFramePr>
          <p:cNvPr id="35" name="表格 31">
            <a:extLst>
              <a:ext uri="{FF2B5EF4-FFF2-40B4-BE49-F238E27FC236}">
                <a16:creationId xmlns:a16="http://schemas.microsoft.com/office/drawing/2014/main" id="{861800F5-AB20-1C4C-87F0-C6846A3D9C3F}"/>
              </a:ext>
            </a:extLst>
          </p:cNvPr>
          <p:cNvGraphicFramePr>
            <a:graphicFrameLocks noGrp="1"/>
          </p:cNvGraphicFramePr>
          <p:nvPr>
            <p:extLst>
              <p:ext uri="{D42A27DB-BD31-4B8C-83A1-F6EECF244321}">
                <p14:modId xmlns:p14="http://schemas.microsoft.com/office/powerpoint/2010/main" val="247969297"/>
              </p:ext>
            </p:extLst>
          </p:nvPr>
        </p:nvGraphicFramePr>
        <p:xfrm>
          <a:off x="3378464" y="3538024"/>
          <a:ext cx="2186088" cy="365760"/>
        </p:xfrm>
        <a:graphic>
          <a:graphicData uri="http://schemas.openxmlformats.org/drawingml/2006/table">
            <a:tbl>
              <a:tblPr firstRow="1" bandRow="1">
                <a:tableStyleId>{7DF18680-E054-41AD-8BC1-D1AEF772440D}</a:tableStyleId>
              </a:tblPr>
              <a:tblGrid>
                <a:gridCol w="546522">
                  <a:extLst>
                    <a:ext uri="{9D8B030D-6E8A-4147-A177-3AD203B41FA5}">
                      <a16:colId xmlns:a16="http://schemas.microsoft.com/office/drawing/2014/main" val="831802915"/>
                    </a:ext>
                  </a:extLst>
                </a:gridCol>
                <a:gridCol w="546522">
                  <a:extLst>
                    <a:ext uri="{9D8B030D-6E8A-4147-A177-3AD203B41FA5}">
                      <a16:colId xmlns:a16="http://schemas.microsoft.com/office/drawing/2014/main" val="4248781938"/>
                    </a:ext>
                  </a:extLst>
                </a:gridCol>
                <a:gridCol w="546522">
                  <a:extLst>
                    <a:ext uri="{9D8B030D-6E8A-4147-A177-3AD203B41FA5}">
                      <a16:colId xmlns:a16="http://schemas.microsoft.com/office/drawing/2014/main" val="3078841815"/>
                    </a:ext>
                  </a:extLst>
                </a:gridCol>
                <a:gridCol w="546522">
                  <a:extLst>
                    <a:ext uri="{9D8B030D-6E8A-4147-A177-3AD203B41FA5}">
                      <a16:colId xmlns:a16="http://schemas.microsoft.com/office/drawing/2014/main" val="3978604164"/>
                    </a:ext>
                  </a:extLst>
                </a:gridCol>
              </a:tblGrid>
              <a:tr h="33726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5222198"/>
                  </a:ext>
                </a:extLst>
              </a:tr>
            </a:tbl>
          </a:graphicData>
        </a:graphic>
      </p:graphicFrame>
      <p:sp>
        <p:nvSpPr>
          <p:cNvPr id="37" name="矩形 36">
            <a:extLst>
              <a:ext uri="{FF2B5EF4-FFF2-40B4-BE49-F238E27FC236}">
                <a16:creationId xmlns:a16="http://schemas.microsoft.com/office/drawing/2014/main" id="{FEA23648-DCBA-3E49-86A3-C1E85441266B}"/>
              </a:ext>
            </a:extLst>
          </p:cNvPr>
          <p:cNvSpPr/>
          <p:nvPr/>
        </p:nvSpPr>
        <p:spPr>
          <a:xfrm>
            <a:off x="3320114" y="889094"/>
            <a:ext cx="2303813" cy="1498883"/>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8" name="文本框 37">
            <a:extLst>
              <a:ext uri="{FF2B5EF4-FFF2-40B4-BE49-F238E27FC236}">
                <a16:creationId xmlns:a16="http://schemas.microsoft.com/office/drawing/2014/main" id="{D2CE7427-A3B0-6C4F-9079-BFB22F49807D}"/>
              </a:ext>
            </a:extLst>
          </p:cNvPr>
          <p:cNvSpPr txBox="1"/>
          <p:nvPr/>
        </p:nvSpPr>
        <p:spPr>
          <a:xfrm>
            <a:off x="3610919" y="2328602"/>
            <a:ext cx="1805042" cy="369332"/>
          </a:xfrm>
          <a:prstGeom prst="rect">
            <a:avLst/>
          </a:prstGeom>
          <a:noFill/>
        </p:spPr>
        <p:txBody>
          <a:bodyPr wrap="square" rtlCol="0">
            <a:spAutoFit/>
          </a:bodyPr>
          <a:lstStyle/>
          <a:p>
            <a:r>
              <a:rPr kumimoji="1" lang="en-US" altLang="zh-CN" dirty="0"/>
              <a:t>Periodic Queues</a:t>
            </a:r>
            <a:endParaRPr kumimoji="1" lang="zh-CN" altLang="en-US" dirty="0"/>
          </a:p>
        </p:txBody>
      </p:sp>
      <p:sp>
        <p:nvSpPr>
          <p:cNvPr id="39" name="文本框 38">
            <a:extLst>
              <a:ext uri="{FF2B5EF4-FFF2-40B4-BE49-F238E27FC236}">
                <a16:creationId xmlns:a16="http://schemas.microsoft.com/office/drawing/2014/main" id="{42A97FF9-D705-E649-BCED-9C643A03C1FE}"/>
              </a:ext>
            </a:extLst>
          </p:cNvPr>
          <p:cNvSpPr txBox="1"/>
          <p:nvPr/>
        </p:nvSpPr>
        <p:spPr>
          <a:xfrm>
            <a:off x="3626894" y="3134141"/>
            <a:ext cx="1805042" cy="369332"/>
          </a:xfrm>
          <a:prstGeom prst="rect">
            <a:avLst/>
          </a:prstGeom>
          <a:noFill/>
        </p:spPr>
        <p:txBody>
          <a:bodyPr wrap="square" rtlCol="0">
            <a:spAutoFit/>
          </a:bodyPr>
          <a:lstStyle/>
          <a:p>
            <a:r>
              <a:rPr kumimoji="1" lang="en-US" altLang="zh-CN" dirty="0"/>
              <a:t>Sporadic Queue</a:t>
            </a:r>
            <a:endParaRPr kumimoji="1" lang="zh-CN" altLang="en-US" dirty="0"/>
          </a:p>
        </p:txBody>
      </p:sp>
      <p:sp>
        <p:nvSpPr>
          <p:cNvPr id="40" name="文本框 39">
            <a:extLst>
              <a:ext uri="{FF2B5EF4-FFF2-40B4-BE49-F238E27FC236}">
                <a16:creationId xmlns:a16="http://schemas.microsoft.com/office/drawing/2014/main" id="{D9FFBD98-3AD5-BB45-965F-0326B8662E85}"/>
              </a:ext>
            </a:extLst>
          </p:cNvPr>
          <p:cNvSpPr txBox="1"/>
          <p:nvPr/>
        </p:nvSpPr>
        <p:spPr>
          <a:xfrm>
            <a:off x="3626894" y="3843099"/>
            <a:ext cx="1805042" cy="369332"/>
          </a:xfrm>
          <a:prstGeom prst="rect">
            <a:avLst/>
          </a:prstGeom>
          <a:noFill/>
        </p:spPr>
        <p:txBody>
          <a:bodyPr wrap="square" rtlCol="0">
            <a:spAutoFit/>
          </a:bodyPr>
          <a:lstStyle/>
          <a:p>
            <a:r>
              <a:rPr kumimoji="1" lang="en-US" altLang="zh-CN" dirty="0"/>
              <a:t>Aperiodic Queue</a:t>
            </a:r>
            <a:endParaRPr kumimoji="1" lang="zh-CN" altLang="en-US" dirty="0"/>
          </a:p>
        </p:txBody>
      </p:sp>
      <p:cxnSp>
        <p:nvCxnSpPr>
          <p:cNvPr id="41" name="直线箭头连接符 40">
            <a:extLst>
              <a:ext uri="{FF2B5EF4-FFF2-40B4-BE49-F238E27FC236}">
                <a16:creationId xmlns:a16="http://schemas.microsoft.com/office/drawing/2014/main" id="{B68E1C01-CC4E-6943-AF2B-21786717D52F}"/>
              </a:ext>
            </a:extLst>
          </p:cNvPr>
          <p:cNvCxnSpPr/>
          <p:nvPr/>
        </p:nvCxnSpPr>
        <p:spPr>
          <a:xfrm>
            <a:off x="5612052" y="1182450"/>
            <a:ext cx="51708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直线箭头连接符 41">
            <a:extLst>
              <a:ext uri="{FF2B5EF4-FFF2-40B4-BE49-F238E27FC236}">
                <a16:creationId xmlns:a16="http://schemas.microsoft.com/office/drawing/2014/main" id="{208C08DA-F12C-EB4E-AF48-F819557C8C6B}"/>
              </a:ext>
            </a:extLst>
          </p:cNvPr>
          <p:cNvCxnSpPr/>
          <p:nvPr/>
        </p:nvCxnSpPr>
        <p:spPr>
          <a:xfrm>
            <a:off x="5612052" y="1598081"/>
            <a:ext cx="51708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线箭头连接符 42">
            <a:extLst>
              <a:ext uri="{FF2B5EF4-FFF2-40B4-BE49-F238E27FC236}">
                <a16:creationId xmlns:a16="http://schemas.microsoft.com/office/drawing/2014/main" id="{90A0043E-6ACB-7047-9AD5-7B0679D4D668}"/>
              </a:ext>
            </a:extLst>
          </p:cNvPr>
          <p:cNvCxnSpPr/>
          <p:nvPr/>
        </p:nvCxnSpPr>
        <p:spPr>
          <a:xfrm>
            <a:off x="5617252" y="2102417"/>
            <a:ext cx="51708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直线箭头连接符 43">
            <a:extLst>
              <a:ext uri="{FF2B5EF4-FFF2-40B4-BE49-F238E27FC236}">
                <a16:creationId xmlns:a16="http://schemas.microsoft.com/office/drawing/2014/main" id="{D9CD3FF0-C029-3244-AE2F-1CD85526BB6A}"/>
              </a:ext>
            </a:extLst>
          </p:cNvPr>
          <p:cNvCxnSpPr/>
          <p:nvPr/>
        </p:nvCxnSpPr>
        <p:spPr>
          <a:xfrm>
            <a:off x="5604132" y="3008901"/>
            <a:ext cx="51708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线箭头连接符 44">
            <a:extLst>
              <a:ext uri="{FF2B5EF4-FFF2-40B4-BE49-F238E27FC236}">
                <a16:creationId xmlns:a16="http://schemas.microsoft.com/office/drawing/2014/main" id="{7A55A9B8-A543-2046-A2D3-47EEB07EF7B8}"/>
              </a:ext>
            </a:extLst>
          </p:cNvPr>
          <p:cNvCxnSpPr/>
          <p:nvPr/>
        </p:nvCxnSpPr>
        <p:spPr>
          <a:xfrm>
            <a:off x="5602153" y="3719773"/>
            <a:ext cx="51708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4DF4BAE1-4860-2340-ADB4-AB392602F1A1}"/>
              </a:ext>
            </a:extLst>
          </p:cNvPr>
          <p:cNvSpPr/>
          <p:nvPr/>
        </p:nvSpPr>
        <p:spPr>
          <a:xfrm>
            <a:off x="6114315" y="999570"/>
            <a:ext cx="646697" cy="365760"/>
          </a:xfrm>
          <a:prstGeom prst="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solidFill>
                  <a:schemeClr val="tx1"/>
                </a:solidFill>
              </a:rPr>
              <a:t>Gate</a:t>
            </a:r>
            <a:endParaRPr kumimoji="1" lang="zh-CN" altLang="en-US" dirty="0">
              <a:solidFill>
                <a:schemeClr val="tx1"/>
              </a:solidFill>
            </a:endParaRPr>
          </a:p>
        </p:txBody>
      </p:sp>
      <p:sp>
        <p:nvSpPr>
          <p:cNvPr id="47" name="矩形 46">
            <a:extLst>
              <a:ext uri="{FF2B5EF4-FFF2-40B4-BE49-F238E27FC236}">
                <a16:creationId xmlns:a16="http://schemas.microsoft.com/office/drawing/2014/main" id="{31992591-F4F0-C94D-86E2-074DC990BBB1}"/>
              </a:ext>
            </a:extLst>
          </p:cNvPr>
          <p:cNvSpPr/>
          <p:nvPr/>
        </p:nvSpPr>
        <p:spPr>
          <a:xfrm>
            <a:off x="6114315" y="1426195"/>
            <a:ext cx="646697" cy="365760"/>
          </a:xfrm>
          <a:prstGeom prst="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solidFill>
                  <a:schemeClr val="tx1"/>
                </a:solidFill>
              </a:rPr>
              <a:t>Gate</a:t>
            </a:r>
            <a:endParaRPr kumimoji="1" lang="zh-CN" altLang="en-US" dirty="0">
              <a:solidFill>
                <a:schemeClr val="tx1"/>
              </a:solidFill>
            </a:endParaRPr>
          </a:p>
        </p:txBody>
      </p:sp>
      <p:sp>
        <p:nvSpPr>
          <p:cNvPr id="48" name="矩形 47">
            <a:extLst>
              <a:ext uri="{FF2B5EF4-FFF2-40B4-BE49-F238E27FC236}">
                <a16:creationId xmlns:a16="http://schemas.microsoft.com/office/drawing/2014/main" id="{19F9E8AC-2E5A-D143-A750-F3BAEE7BB73E}"/>
              </a:ext>
            </a:extLst>
          </p:cNvPr>
          <p:cNvSpPr/>
          <p:nvPr/>
        </p:nvSpPr>
        <p:spPr>
          <a:xfrm>
            <a:off x="6114315" y="1921483"/>
            <a:ext cx="646697" cy="365760"/>
          </a:xfrm>
          <a:prstGeom prst="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solidFill>
                  <a:schemeClr val="tx1"/>
                </a:solidFill>
              </a:rPr>
              <a:t>Gate</a:t>
            </a:r>
            <a:endParaRPr kumimoji="1" lang="zh-CN" altLang="en-US" dirty="0">
              <a:solidFill>
                <a:schemeClr val="tx1"/>
              </a:solidFill>
            </a:endParaRPr>
          </a:p>
        </p:txBody>
      </p:sp>
      <p:sp>
        <p:nvSpPr>
          <p:cNvPr id="49" name="矩形 48">
            <a:extLst>
              <a:ext uri="{FF2B5EF4-FFF2-40B4-BE49-F238E27FC236}">
                <a16:creationId xmlns:a16="http://schemas.microsoft.com/office/drawing/2014/main" id="{278C42C5-2C3F-894C-8065-2329197FBF2C}"/>
              </a:ext>
            </a:extLst>
          </p:cNvPr>
          <p:cNvSpPr/>
          <p:nvPr/>
        </p:nvSpPr>
        <p:spPr>
          <a:xfrm>
            <a:off x="6122467" y="2823555"/>
            <a:ext cx="646697" cy="365760"/>
          </a:xfrm>
          <a:prstGeom prst="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solidFill>
                  <a:schemeClr val="tx1"/>
                </a:solidFill>
              </a:rPr>
              <a:t>Gate</a:t>
            </a:r>
            <a:endParaRPr kumimoji="1" lang="zh-CN" altLang="en-US" dirty="0">
              <a:solidFill>
                <a:schemeClr val="tx1"/>
              </a:solidFill>
            </a:endParaRPr>
          </a:p>
        </p:txBody>
      </p:sp>
      <p:sp>
        <p:nvSpPr>
          <p:cNvPr id="50" name="矩形 49">
            <a:extLst>
              <a:ext uri="{FF2B5EF4-FFF2-40B4-BE49-F238E27FC236}">
                <a16:creationId xmlns:a16="http://schemas.microsoft.com/office/drawing/2014/main" id="{AAB0F425-1B5C-BD49-85B7-E8C4A7C25C79}"/>
              </a:ext>
            </a:extLst>
          </p:cNvPr>
          <p:cNvSpPr/>
          <p:nvPr/>
        </p:nvSpPr>
        <p:spPr>
          <a:xfrm>
            <a:off x="6117264" y="3536893"/>
            <a:ext cx="646697" cy="365760"/>
          </a:xfrm>
          <a:prstGeom prst="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solidFill>
                  <a:schemeClr val="tx1"/>
                </a:solidFill>
              </a:rPr>
              <a:t>Gate</a:t>
            </a:r>
            <a:endParaRPr kumimoji="1" lang="zh-CN" altLang="en-US" dirty="0">
              <a:solidFill>
                <a:schemeClr val="tx1"/>
              </a:solidFill>
            </a:endParaRPr>
          </a:p>
        </p:txBody>
      </p:sp>
      <p:cxnSp>
        <p:nvCxnSpPr>
          <p:cNvPr id="53" name="肘形连接符 52">
            <a:extLst>
              <a:ext uri="{FF2B5EF4-FFF2-40B4-BE49-F238E27FC236}">
                <a16:creationId xmlns:a16="http://schemas.microsoft.com/office/drawing/2014/main" id="{A9CD2527-2A66-D147-9CB9-01953F54BEF9}"/>
              </a:ext>
            </a:extLst>
          </p:cNvPr>
          <p:cNvCxnSpPr>
            <a:cxnSpLocks/>
            <a:stCxn id="78" idx="2"/>
            <a:endCxn id="50" idx="3"/>
          </p:cNvCxnSpPr>
          <p:nvPr/>
        </p:nvCxnSpPr>
        <p:spPr>
          <a:xfrm rot="5400000" flipH="1">
            <a:off x="7030536" y="3453199"/>
            <a:ext cx="35625" cy="568775"/>
          </a:xfrm>
          <a:prstGeom prst="bentConnector4">
            <a:avLst>
              <a:gd name="adj1" fmla="val -641684"/>
              <a:gd name="adj2" fmla="val 60309"/>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6" name="肘形连接符 55">
            <a:extLst>
              <a:ext uri="{FF2B5EF4-FFF2-40B4-BE49-F238E27FC236}">
                <a16:creationId xmlns:a16="http://schemas.microsoft.com/office/drawing/2014/main" id="{CD3E33F3-A980-7346-8CD9-871FABCDDECE}"/>
              </a:ext>
            </a:extLst>
          </p:cNvPr>
          <p:cNvCxnSpPr>
            <a:endCxn id="49" idx="3"/>
          </p:cNvCxnSpPr>
          <p:nvPr/>
        </p:nvCxnSpPr>
        <p:spPr>
          <a:xfrm rot="16200000" flipV="1">
            <a:off x="6522709" y="3252890"/>
            <a:ext cx="713338" cy="220428"/>
          </a:xfrm>
          <a:prstGeom prst="bentConnector2">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7" name="肘形连接符 56">
            <a:extLst>
              <a:ext uri="{FF2B5EF4-FFF2-40B4-BE49-F238E27FC236}">
                <a16:creationId xmlns:a16="http://schemas.microsoft.com/office/drawing/2014/main" id="{88340381-6110-C841-BB4C-B627EAC5A4F5}"/>
              </a:ext>
            </a:extLst>
          </p:cNvPr>
          <p:cNvCxnSpPr>
            <a:cxnSpLocks/>
            <a:endCxn id="48" idx="3"/>
          </p:cNvCxnSpPr>
          <p:nvPr/>
        </p:nvCxnSpPr>
        <p:spPr>
          <a:xfrm rot="16200000" flipV="1">
            <a:off x="6413503" y="2451872"/>
            <a:ext cx="922350" cy="227332"/>
          </a:xfrm>
          <a:prstGeom prst="bentConnector2">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9" name="肘形连接符 58">
            <a:extLst>
              <a:ext uri="{FF2B5EF4-FFF2-40B4-BE49-F238E27FC236}">
                <a16:creationId xmlns:a16="http://schemas.microsoft.com/office/drawing/2014/main" id="{DE24C03D-2C0D-6745-B4F7-91E7AEA9E80D}"/>
              </a:ext>
            </a:extLst>
          </p:cNvPr>
          <p:cNvCxnSpPr>
            <a:cxnSpLocks/>
            <a:endCxn id="47" idx="3"/>
          </p:cNvCxnSpPr>
          <p:nvPr/>
        </p:nvCxnSpPr>
        <p:spPr>
          <a:xfrm rot="16200000" flipV="1">
            <a:off x="6630531" y="1739556"/>
            <a:ext cx="488296" cy="227333"/>
          </a:xfrm>
          <a:prstGeom prst="bentConnector2">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63" name="肘形连接符 62">
            <a:extLst>
              <a:ext uri="{FF2B5EF4-FFF2-40B4-BE49-F238E27FC236}">
                <a16:creationId xmlns:a16="http://schemas.microsoft.com/office/drawing/2014/main" id="{D2846F15-546A-D84C-BAAC-C9E15B702CC9}"/>
              </a:ext>
            </a:extLst>
          </p:cNvPr>
          <p:cNvCxnSpPr>
            <a:cxnSpLocks/>
            <a:endCxn id="46" idx="3"/>
          </p:cNvCxnSpPr>
          <p:nvPr/>
        </p:nvCxnSpPr>
        <p:spPr>
          <a:xfrm rot="16200000" flipV="1">
            <a:off x="6654047" y="1289415"/>
            <a:ext cx="441264" cy="227334"/>
          </a:xfrm>
          <a:prstGeom prst="bentConnector2">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73" name="文本框 72">
            <a:extLst>
              <a:ext uri="{FF2B5EF4-FFF2-40B4-BE49-F238E27FC236}">
                <a16:creationId xmlns:a16="http://schemas.microsoft.com/office/drawing/2014/main" id="{6E79D2D3-166D-D048-9303-5BD794B31091}"/>
              </a:ext>
            </a:extLst>
          </p:cNvPr>
          <p:cNvSpPr txBox="1"/>
          <p:nvPr/>
        </p:nvSpPr>
        <p:spPr>
          <a:xfrm>
            <a:off x="6386391" y="2376332"/>
            <a:ext cx="45719" cy="369332"/>
          </a:xfrm>
          <a:prstGeom prst="rect">
            <a:avLst/>
          </a:prstGeom>
          <a:noFill/>
        </p:spPr>
        <p:txBody>
          <a:bodyPr wrap="square" rtlCol="0">
            <a:spAutoFit/>
          </a:bodyPr>
          <a:lstStyle/>
          <a:p>
            <a:r>
              <a:rPr kumimoji="1" lang="en-US" altLang="zh-CN" dirty="0"/>
              <a:t>…</a:t>
            </a:r>
            <a:endParaRPr kumimoji="1" lang="zh-CN" altLang="en-US" dirty="0"/>
          </a:p>
        </p:txBody>
      </p:sp>
      <p:sp>
        <p:nvSpPr>
          <p:cNvPr id="83" name="矩形 82">
            <a:extLst>
              <a:ext uri="{FF2B5EF4-FFF2-40B4-BE49-F238E27FC236}">
                <a16:creationId xmlns:a16="http://schemas.microsoft.com/office/drawing/2014/main" id="{EFDC6DA7-8FB5-AF4D-B224-242E20F6AA51}"/>
              </a:ext>
            </a:extLst>
          </p:cNvPr>
          <p:cNvSpPr/>
          <p:nvPr/>
        </p:nvSpPr>
        <p:spPr>
          <a:xfrm>
            <a:off x="7053082" y="999570"/>
            <a:ext cx="1238800" cy="2868186"/>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grpSp>
        <p:nvGrpSpPr>
          <p:cNvPr id="80" name="组合 79">
            <a:extLst>
              <a:ext uri="{FF2B5EF4-FFF2-40B4-BE49-F238E27FC236}">
                <a16:creationId xmlns:a16="http://schemas.microsoft.com/office/drawing/2014/main" id="{CD7C137C-F688-034D-870D-12CEE86202DE}"/>
              </a:ext>
            </a:extLst>
          </p:cNvPr>
          <p:cNvGrpSpPr/>
          <p:nvPr/>
        </p:nvGrpSpPr>
        <p:grpSpPr>
          <a:xfrm>
            <a:off x="7776307" y="1229950"/>
            <a:ext cx="461665" cy="2525448"/>
            <a:chOff x="7686297" y="1199407"/>
            <a:chExt cx="461665" cy="2525448"/>
          </a:xfrm>
        </p:grpSpPr>
        <p:sp>
          <p:nvSpPr>
            <p:cNvPr id="77" name="矩形 76">
              <a:extLst>
                <a:ext uri="{FF2B5EF4-FFF2-40B4-BE49-F238E27FC236}">
                  <a16:creationId xmlns:a16="http://schemas.microsoft.com/office/drawing/2014/main" id="{F0D1C872-2B95-CA4A-9A02-4B29E57DA239}"/>
                </a:ext>
              </a:extLst>
            </p:cNvPr>
            <p:cNvSpPr/>
            <p:nvPr/>
          </p:nvSpPr>
          <p:spPr>
            <a:xfrm>
              <a:off x="7686297" y="1199407"/>
              <a:ext cx="377048" cy="2525448"/>
            </a:xfrm>
            <a:prstGeom prst="rect">
              <a:avLst/>
            </a:prstGeom>
            <a:solidFill>
              <a:schemeClr val="accent6">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6" name="文本框 75">
              <a:extLst>
                <a:ext uri="{FF2B5EF4-FFF2-40B4-BE49-F238E27FC236}">
                  <a16:creationId xmlns:a16="http://schemas.microsoft.com/office/drawing/2014/main" id="{FEC5F642-BF6E-FF4A-953F-B0B36E2A1139}"/>
                </a:ext>
              </a:extLst>
            </p:cNvPr>
            <p:cNvSpPr txBox="1"/>
            <p:nvPr/>
          </p:nvSpPr>
          <p:spPr>
            <a:xfrm>
              <a:off x="7686297" y="1626829"/>
              <a:ext cx="461665" cy="1879521"/>
            </a:xfrm>
            <a:prstGeom prst="rect">
              <a:avLst/>
            </a:prstGeom>
            <a:noFill/>
          </p:spPr>
          <p:txBody>
            <a:bodyPr vert="eaVert" wrap="square" rtlCol="0">
              <a:spAutoFit/>
            </a:bodyPr>
            <a:lstStyle/>
            <a:p>
              <a:r>
                <a:rPr kumimoji="1" lang="en-US" altLang="zh-CN" dirty="0"/>
                <a:t>Priority Selection</a:t>
              </a:r>
              <a:endParaRPr kumimoji="1" lang="zh-CN" altLang="en-US" dirty="0"/>
            </a:p>
          </p:txBody>
        </p:sp>
      </p:grpSp>
      <p:grpSp>
        <p:nvGrpSpPr>
          <p:cNvPr id="81" name="组合 80">
            <a:extLst>
              <a:ext uri="{FF2B5EF4-FFF2-40B4-BE49-F238E27FC236}">
                <a16:creationId xmlns:a16="http://schemas.microsoft.com/office/drawing/2014/main" id="{2041301A-FC9C-6849-B027-3F314C8D08D7}"/>
              </a:ext>
            </a:extLst>
          </p:cNvPr>
          <p:cNvGrpSpPr/>
          <p:nvPr/>
        </p:nvGrpSpPr>
        <p:grpSpPr>
          <a:xfrm>
            <a:off x="7144212" y="1229950"/>
            <a:ext cx="461665" cy="2525448"/>
            <a:chOff x="7161077" y="1199407"/>
            <a:chExt cx="461665" cy="2525448"/>
          </a:xfrm>
        </p:grpSpPr>
        <p:sp>
          <p:nvSpPr>
            <p:cNvPr id="78" name="矩形 77">
              <a:extLst>
                <a:ext uri="{FF2B5EF4-FFF2-40B4-BE49-F238E27FC236}">
                  <a16:creationId xmlns:a16="http://schemas.microsoft.com/office/drawing/2014/main" id="{D4749492-B20C-D842-85A5-6042E304172D}"/>
                </a:ext>
              </a:extLst>
            </p:cNvPr>
            <p:cNvSpPr/>
            <p:nvPr/>
          </p:nvSpPr>
          <p:spPr>
            <a:xfrm>
              <a:off x="7161077" y="1199407"/>
              <a:ext cx="377048" cy="2525448"/>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9" name="文本框 78">
              <a:extLst>
                <a:ext uri="{FF2B5EF4-FFF2-40B4-BE49-F238E27FC236}">
                  <a16:creationId xmlns:a16="http://schemas.microsoft.com/office/drawing/2014/main" id="{B5FB20C1-D0B1-754F-89C1-3FFABE0F04D0}"/>
                </a:ext>
              </a:extLst>
            </p:cNvPr>
            <p:cNvSpPr txBox="1"/>
            <p:nvPr/>
          </p:nvSpPr>
          <p:spPr>
            <a:xfrm>
              <a:off x="7161077" y="1626829"/>
              <a:ext cx="461665" cy="1879521"/>
            </a:xfrm>
            <a:prstGeom prst="rect">
              <a:avLst/>
            </a:prstGeom>
            <a:noFill/>
          </p:spPr>
          <p:txBody>
            <a:bodyPr vert="eaVert" wrap="square" rtlCol="0">
              <a:spAutoFit/>
            </a:bodyPr>
            <a:lstStyle/>
            <a:p>
              <a:r>
                <a:rPr kumimoji="1" lang="en-US" altLang="zh-CN" dirty="0"/>
                <a:t>Gate Control List</a:t>
              </a:r>
              <a:endParaRPr kumimoji="1" lang="zh-CN" altLang="en-US" dirty="0"/>
            </a:p>
          </p:txBody>
        </p:sp>
      </p:grpSp>
      <p:sp>
        <p:nvSpPr>
          <p:cNvPr id="82" name="右箭头 81">
            <a:extLst>
              <a:ext uri="{FF2B5EF4-FFF2-40B4-BE49-F238E27FC236}">
                <a16:creationId xmlns:a16="http://schemas.microsoft.com/office/drawing/2014/main" id="{EE634590-4935-D242-98A6-39CCD025DFF7}"/>
              </a:ext>
            </a:extLst>
          </p:cNvPr>
          <p:cNvSpPr/>
          <p:nvPr/>
        </p:nvSpPr>
        <p:spPr>
          <a:xfrm>
            <a:off x="7541295" y="2231564"/>
            <a:ext cx="245420" cy="309870"/>
          </a:xfrm>
          <a:prstGeom prst="rightArrow">
            <a:avLst/>
          </a:prstGeom>
          <a:solidFill>
            <a:schemeClr val="bg1">
              <a:lumMod val="50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sp>
        <p:nvSpPr>
          <p:cNvPr id="86" name="矩形 85">
            <a:extLst>
              <a:ext uri="{FF2B5EF4-FFF2-40B4-BE49-F238E27FC236}">
                <a16:creationId xmlns:a16="http://schemas.microsoft.com/office/drawing/2014/main" id="{80CCD96A-9D67-EE4D-8A19-A76AED2E616A}"/>
              </a:ext>
            </a:extLst>
          </p:cNvPr>
          <p:cNvSpPr/>
          <p:nvPr/>
        </p:nvSpPr>
        <p:spPr>
          <a:xfrm>
            <a:off x="5672310" y="4188544"/>
            <a:ext cx="2944184" cy="353675"/>
          </a:xfrm>
          <a:prstGeom prst="rect">
            <a:avLst/>
          </a:prstGeom>
          <a:solidFill>
            <a:schemeClr val="accent4">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solidFill>
                  <a:schemeClr val="tx1"/>
                </a:solidFill>
              </a:rPr>
              <a:t>Synchronized Global Time </a:t>
            </a:r>
            <a:endParaRPr kumimoji="1" lang="zh-CN" altLang="en-US" dirty="0">
              <a:solidFill>
                <a:schemeClr val="tx1"/>
              </a:solidFill>
            </a:endParaRPr>
          </a:p>
        </p:txBody>
      </p:sp>
      <p:cxnSp>
        <p:nvCxnSpPr>
          <p:cNvPr id="90" name="直线箭头连接符 89">
            <a:extLst>
              <a:ext uri="{FF2B5EF4-FFF2-40B4-BE49-F238E27FC236}">
                <a16:creationId xmlns:a16="http://schemas.microsoft.com/office/drawing/2014/main" id="{B48A8C9B-9292-A54F-BDD5-341005F7FDFE}"/>
              </a:ext>
            </a:extLst>
          </p:cNvPr>
          <p:cNvCxnSpPr>
            <a:cxnSpLocks/>
          </p:cNvCxnSpPr>
          <p:nvPr/>
        </p:nvCxnSpPr>
        <p:spPr>
          <a:xfrm>
            <a:off x="8291882" y="2120230"/>
            <a:ext cx="6452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2" name="文本框 91">
            <a:extLst>
              <a:ext uri="{FF2B5EF4-FFF2-40B4-BE49-F238E27FC236}">
                <a16:creationId xmlns:a16="http://schemas.microsoft.com/office/drawing/2014/main" id="{C3324B76-F2C4-AE45-AE98-14D10606C874}"/>
              </a:ext>
            </a:extLst>
          </p:cNvPr>
          <p:cNvSpPr txBox="1"/>
          <p:nvPr/>
        </p:nvSpPr>
        <p:spPr>
          <a:xfrm>
            <a:off x="8363310" y="2289959"/>
            <a:ext cx="461665" cy="1347109"/>
          </a:xfrm>
          <a:prstGeom prst="rect">
            <a:avLst/>
          </a:prstGeom>
          <a:noFill/>
        </p:spPr>
        <p:txBody>
          <a:bodyPr vert="eaVert" wrap="square" rtlCol="0">
            <a:spAutoFit/>
          </a:bodyPr>
          <a:lstStyle/>
          <a:p>
            <a:r>
              <a:rPr kumimoji="1" lang="en-US" altLang="zh-CN" dirty="0"/>
              <a:t>Egress Ports</a:t>
            </a:r>
            <a:endParaRPr kumimoji="1" lang="zh-CN" altLang="en-US" dirty="0"/>
          </a:p>
        </p:txBody>
      </p:sp>
      <p:pic>
        <p:nvPicPr>
          <p:cNvPr id="93" name="图片 92" descr="colour.png">
            <a:extLst>
              <a:ext uri="{FF2B5EF4-FFF2-40B4-BE49-F238E27FC236}">
                <a16:creationId xmlns:a16="http://schemas.microsoft.com/office/drawing/2014/main" id="{55403E3D-633D-E548-B042-6724B79C8323}"/>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9360" y="4669170"/>
            <a:ext cx="844009" cy="316504"/>
          </a:xfrm>
          <a:prstGeom prst="rect">
            <a:avLst/>
          </a:prstGeom>
        </p:spPr>
      </p:pic>
      <p:sp>
        <p:nvSpPr>
          <p:cNvPr id="94" name="矩形 93">
            <a:extLst>
              <a:ext uri="{FF2B5EF4-FFF2-40B4-BE49-F238E27FC236}">
                <a16:creationId xmlns:a16="http://schemas.microsoft.com/office/drawing/2014/main" id="{5C90C61D-883C-D544-B4A7-BBA0EBB3EF47}"/>
              </a:ext>
            </a:extLst>
          </p:cNvPr>
          <p:cNvSpPr/>
          <p:nvPr/>
        </p:nvSpPr>
        <p:spPr>
          <a:xfrm>
            <a:off x="3078066" y="808834"/>
            <a:ext cx="2823973" cy="3379709"/>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96" name="直线箭头连接符 95">
            <a:extLst>
              <a:ext uri="{FF2B5EF4-FFF2-40B4-BE49-F238E27FC236}">
                <a16:creationId xmlns:a16="http://schemas.microsoft.com/office/drawing/2014/main" id="{9D5F01D9-0319-A445-BEE2-922C79DB533A}"/>
              </a:ext>
            </a:extLst>
          </p:cNvPr>
          <p:cNvCxnSpPr>
            <a:cxnSpLocks/>
          </p:cNvCxnSpPr>
          <p:nvPr/>
        </p:nvCxnSpPr>
        <p:spPr>
          <a:xfrm flipV="1">
            <a:off x="7332736" y="4006194"/>
            <a:ext cx="0" cy="206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标题 1">
            <a:extLst>
              <a:ext uri="{FF2B5EF4-FFF2-40B4-BE49-F238E27FC236}">
                <a16:creationId xmlns:a16="http://schemas.microsoft.com/office/drawing/2014/main" id="{E4F9E92B-113F-4442-9A0F-A21C90B1A570}"/>
              </a:ext>
            </a:extLst>
          </p:cNvPr>
          <p:cNvSpPr txBox="1">
            <a:spLocks/>
          </p:cNvSpPr>
          <p:nvPr/>
        </p:nvSpPr>
        <p:spPr>
          <a:xfrm>
            <a:off x="0" y="131171"/>
            <a:ext cx="9144000" cy="461666"/>
          </a:xfrm>
          <a:prstGeom prst="rect">
            <a:avLst/>
          </a:prstGeom>
          <a:solidFill>
            <a:srgbClr val="A6A6A6">
              <a:alpha val="21000"/>
            </a:srgbClr>
          </a:solidFill>
          <a:ln>
            <a:noFill/>
          </a:ln>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2800" b="1" dirty="0">
                <a:latin typeface="+mn-lt"/>
              </a:rPr>
              <a:t>Flexible</a:t>
            </a:r>
            <a:r>
              <a:rPr lang="zh-CN" altLang="en-US" sz="2800" b="1" dirty="0">
                <a:latin typeface="+mn-lt"/>
              </a:rPr>
              <a:t> </a:t>
            </a:r>
            <a:r>
              <a:rPr lang="en-US" altLang="zh-CN" sz="2800" b="1" dirty="0">
                <a:latin typeface="+mn-lt"/>
              </a:rPr>
              <a:t>TSN switch</a:t>
            </a:r>
          </a:p>
        </p:txBody>
      </p:sp>
    </p:spTree>
    <p:extLst>
      <p:ext uri="{BB962C8B-B14F-4D97-AF65-F5344CB8AC3E}">
        <p14:creationId xmlns:p14="http://schemas.microsoft.com/office/powerpoint/2010/main" val="4093395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CF29FD7-0EAB-4541-934D-AB4B2EAAEC14}"/>
              </a:ext>
            </a:extLst>
          </p:cNvPr>
          <p:cNvSpPr>
            <a:spLocks noGrp="1"/>
          </p:cNvSpPr>
          <p:nvPr>
            <p:ph type="sldNum" sz="quarter" idx="12"/>
          </p:nvPr>
        </p:nvSpPr>
        <p:spPr/>
        <p:txBody>
          <a:bodyPr/>
          <a:lstStyle/>
          <a:p>
            <a:fld id="{97305D34-217B-E543-8D65-AAE63940395B}" type="slidenum">
              <a:rPr kumimoji="1" lang="zh-CN" altLang="en-US" smtClean="0"/>
              <a:t>17</a:t>
            </a:fld>
            <a:endParaRPr kumimoji="1" lang="zh-CN" altLang="en-US"/>
          </a:p>
        </p:txBody>
      </p:sp>
      <p:pic>
        <p:nvPicPr>
          <p:cNvPr id="22" name="图片 21" descr="colour.png">
            <a:extLst>
              <a:ext uri="{FF2B5EF4-FFF2-40B4-BE49-F238E27FC236}">
                <a16:creationId xmlns:a16="http://schemas.microsoft.com/office/drawing/2014/main" id="{885E019B-B7E5-3047-B02C-D775C8BD93A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9360" y="4669170"/>
            <a:ext cx="844009" cy="316504"/>
          </a:xfrm>
          <a:prstGeom prst="rect">
            <a:avLst/>
          </a:prstGeom>
        </p:spPr>
      </p:pic>
      <p:sp>
        <p:nvSpPr>
          <p:cNvPr id="15" name="矩形 14">
            <a:extLst>
              <a:ext uri="{FF2B5EF4-FFF2-40B4-BE49-F238E27FC236}">
                <a16:creationId xmlns:a16="http://schemas.microsoft.com/office/drawing/2014/main" id="{84183AFB-93AC-794E-9726-4A1260E96D0E}"/>
              </a:ext>
            </a:extLst>
          </p:cNvPr>
          <p:cNvSpPr/>
          <p:nvPr/>
        </p:nvSpPr>
        <p:spPr>
          <a:xfrm>
            <a:off x="0" y="607436"/>
            <a:ext cx="8763205" cy="1615122"/>
          </a:xfrm>
          <a:prstGeom prst="rect">
            <a:avLst/>
          </a:prstGeom>
        </p:spPr>
        <p:txBody>
          <a:bodyPr wrap="square">
            <a:spAutoFit/>
          </a:bodyPr>
          <a:lstStyle/>
          <a:p>
            <a:pPr marL="285750" indent="-285750">
              <a:lnSpc>
                <a:spcPct val="150000"/>
              </a:lnSpc>
              <a:buFont typeface="Arial" panose="020B0604020202020204" pitchFamily="34" charset="0"/>
              <a:buChar char="•"/>
            </a:pPr>
            <a:r>
              <a:rPr kumimoji="1" lang="en-US" altLang="zh-CN" sz="2000" b="1" dirty="0">
                <a:cs typeface="Century Gothic"/>
              </a:rPr>
              <a:t>Acceptance test</a:t>
            </a:r>
          </a:p>
          <a:p>
            <a:pPr lvl="1" algn="just">
              <a:lnSpc>
                <a:spcPct val="150000"/>
              </a:lnSpc>
            </a:pPr>
            <a:r>
              <a:rPr kumimoji="1" lang="en-US" altLang="zh-CN" sz="1600" dirty="0">
                <a:cs typeface="Century Gothic"/>
              </a:rPr>
              <a:t>On-line validation determines whether hard real-time applications can dynamically create and destroy tasks. The new task can meet the timing constraints while meeting all the hard timing constraints of tasks previously admitted into the system.</a:t>
            </a:r>
          </a:p>
        </p:txBody>
      </p:sp>
      <p:sp>
        <p:nvSpPr>
          <p:cNvPr id="19" name="标题 1">
            <a:extLst>
              <a:ext uri="{FF2B5EF4-FFF2-40B4-BE49-F238E27FC236}">
                <a16:creationId xmlns:a16="http://schemas.microsoft.com/office/drawing/2014/main" id="{DFB81409-81F3-124B-93D9-F9CA199328B0}"/>
              </a:ext>
            </a:extLst>
          </p:cNvPr>
          <p:cNvSpPr txBox="1">
            <a:spLocks/>
          </p:cNvSpPr>
          <p:nvPr/>
        </p:nvSpPr>
        <p:spPr>
          <a:xfrm>
            <a:off x="0" y="131171"/>
            <a:ext cx="9144000" cy="568076"/>
          </a:xfrm>
          <a:prstGeom prst="rect">
            <a:avLst/>
          </a:prstGeom>
          <a:solidFill>
            <a:srgbClr val="A6A6A6">
              <a:alpha val="21000"/>
            </a:srgbClr>
          </a:solidFill>
          <a:ln>
            <a:noFill/>
          </a:ln>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600" b="1" dirty="0">
                <a:latin typeface="+mn-lt"/>
              </a:rPr>
              <a:t>Key Techniques</a:t>
            </a:r>
          </a:p>
        </p:txBody>
      </p:sp>
      <p:grpSp>
        <p:nvGrpSpPr>
          <p:cNvPr id="11" name="组合 10">
            <a:extLst>
              <a:ext uri="{FF2B5EF4-FFF2-40B4-BE49-F238E27FC236}">
                <a16:creationId xmlns:a16="http://schemas.microsoft.com/office/drawing/2014/main" id="{60FDF451-9666-AA48-8324-D287555E0995}"/>
              </a:ext>
            </a:extLst>
          </p:cNvPr>
          <p:cNvGrpSpPr/>
          <p:nvPr/>
        </p:nvGrpSpPr>
        <p:grpSpPr>
          <a:xfrm>
            <a:off x="1448432" y="2329543"/>
            <a:ext cx="6247135" cy="2041071"/>
            <a:chOff x="1547036" y="2340429"/>
            <a:chExt cx="6247135" cy="2041071"/>
          </a:xfrm>
        </p:grpSpPr>
        <p:sp>
          <p:nvSpPr>
            <p:cNvPr id="5" name="矩形 4">
              <a:extLst>
                <a:ext uri="{FF2B5EF4-FFF2-40B4-BE49-F238E27FC236}">
                  <a16:creationId xmlns:a16="http://schemas.microsoft.com/office/drawing/2014/main" id="{8A2247C4-3D2A-7148-93BF-57C9BDE9D609}"/>
                </a:ext>
              </a:extLst>
            </p:cNvPr>
            <p:cNvSpPr/>
            <p:nvPr/>
          </p:nvSpPr>
          <p:spPr>
            <a:xfrm>
              <a:off x="1547036" y="2340429"/>
              <a:ext cx="6247135" cy="2041071"/>
            </a:xfrm>
            <a:prstGeom prst="rect">
              <a:avLst/>
            </a:prstGeom>
            <a:noFill/>
            <a:ln w="3810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B48FBB46-E455-F74C-8AF0-82FEB14E2C00}"/>
                </a:ext>
              </a:extLst>
            </p:cNvPr>
            <p:cNvPicPr>
              <a:picLocks noChangeAspect="1"/>
            </p:cNvPicPr>
            <p:nvPr/>
          </p:nvPicPr>
          <p:blipFill>
            <a:blip r:embed="rId4"/>
            <a:stretch>
              <a:fillRect/>
            </a:stretch>
          </p:blipFill>
          <p:spPr>
            <a:xfrm>
              <a:off x="2166970" y="2453758"/>
              <a:ext cx="5056252" cy="1524820"/>
            </a:xfrm>
            <a:prstGeom prst="rect">
              <a:avLst/>
            </a:prstGeom>
          </p:spPr>
        </p:pic>
      </p:grpSp>
      <p:sp>
        <p:nvSpPr>
          <p:cNvPr id="12" name="矩形 11">
            <a:extLst>
              <a:ext uri="{FF2B5EF4-FFF2-40B4-BE49-F238E27FC236}">
                <a16:creationId xmlns:a16="http://schemas.microsoft.com/office/drawing/2014/main" id="{EAF295B8-200B-4D4E-AFCF-FFA7C5857101}"/>
              </a:ext>
            </a:extLst>
          </p:cNvPr>
          <p:cNvSpPr/>
          <p:nvPr/>
        </p:nvSpPr>
        <p:spPr>
          <a:xfrm>
            <a:off x="1360714" y="4412933"/>
            <a:ext cx="4572000" cy="169277"/>
          </a:xfrm>
          <a:prstGeom prst="rect">
            <a:avLst/>
          </a:prstGeom>
        </p:spPr>
        <p:txBody>
          <a:bodyPr>
            <a:spAutoFit/>
          </a:bodyPr>
          <a:lstStyle/>
          <a:p>
            <a:r>
              <a:rPr lang="zh-CN" altLang="en-US" sz="500" dirty="0"/>
              <a:t>Hard Real-Time Computing Systems_ Predictable Scheduling Algorithms and Applications (3rd ed.) [Buttazzo 2011-09-15]</a:t>
            </a:r>
          </a:p>
        </p:txBody>
      </p:sp>
    </p:spTree>
    <p:extLst>
      <p:ext uri="{BB962C8B-B14F-4D97-AF65-F5344CB8AC3E}">
        <p14:creationId xmlns:p14="http://schemas.microsoft.com/office/powerpoint/2010/main" val="1479077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97F90E0-D66E-0940-B714-DCC3C480A40A}"/>
              </a:ext>
            </a:extLst>
          </p:cNvPr>
          <p:cNvPicPr>
            <a:picLocks noChangeAspect="1"/>
          </p:cNvPicPr>
          <p:nvPr/>
        </p:nvPicPr>
        <p:blipFill>
          <a:blip r:embed="rId3"/>
          <a:stretch>
            <a:fillRect/>
          </a:stretch>
        </p:blipFill>
        <p:spPr>
          <a:xfrm>
            <a:off x="4360270" y="787021"/>
            <a:ext cx="4214230" cy="3772415"/>
          </a:xfrm>
          <a:prstGeom prst="rect">
            <a:avLst/>
          </a:prstGeom>
        </p:spPr>
      </p:pic>
      <p:sp>
        <p:nvSpPr>
          <p:cNvPr id="4" name="灯片编号占位符 3">
            <a:extLst>
              <a:ext uri="{FF2B5EF4-FFF2-40B4-BE49-F238E27FC236}">
                <a16:creationId xmlns:a16="http://schemas.microsoft.com/office/drawing/2014/main" id="{1CF29FD7-0EAB-4541-934D-AB4B2EAAEC14}"/>
              </a:ext>
            </a:extLst>
          </p:cNvPr>
          <p:cNvSpPr>
            <a:spLocks noGrp="1"/>
          </p:cNvSpPr>
          <p:nvPr>
            <p:ph type="sldNum" sz="quarter" idx="12"/>
          </p:nvPr>
        </p:nvSpPr>
        <p:spPr/>
        <p:txBody>
          <a:bodyPr/>
          <a:lstStyle/>
          <a:p>
            <a:fld id="{97305D34-217B-E543-8D65-AAE63940395B}" type="slidenum">
              <a:rPr kumimoji="1" lang="zh-CN" altLang="en-US" smtClean="0"/>
              <a:t>18</a:t>
            </a:fld>
            <a:endParaRPr kumimoji="1" lang="zh-CN" altLang="en-US"/>
          </a:p>
        </p:txBody>
      </p:sp>
      <p:pic>
        <p:nvPicPr>
          <p:cNvPr id="22" name="图片 21" descr="colour.png">
            <a:extLst>
              <a:ext uri="{FF2B5EF4-FFF2-40B4-BE49-F238E27FC236}">
                <a16:creationId xmlns:a16="http://schemas.microsoft.com/office/drawing/2014/main" id="{885E019B-B7E5-3047-B02C-D775C8BD93AB}"/>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49360" y="4669170"/>
            <a:ext cx="844009" cy="316504"/>
          </a:xfrm>
          <a:prstGeom prst="rect">
            <a:avLst/>
          </a:prstGeom>
        </p:spPr>
      </p:pic>
      <p:sp>
        <p:nvSpPr>
          <p:cNvPr id="15" name="矩形 14">
            <a:extLst>
              <a:ext uri="{FF2B5EF4-FFF2-40B4-BE49-F238E27FC236}">
                <a16:creationId xmlns:a16="http://schemas.microsoft.com/office/drawing/2014/main" id="{84183AFB-93AC-794E-9726-4A1260E96D0E}"/>
              </a:ext>
            </a:extLst>
          </p:cNvPr>
          <p:cNvSpPr/>
          <p:nvPr/>
        </p:nvSpPr>
        <p:spPr>
          <a:xfrm>
            <a:off x="0" y="719819"/>
            <a:ext cx="4346317" cy="3839769"/>
          </a:xfrm>
          <a:prstGeom prst="rect">
            <a:avLst/>
          </a:prstGeom>
        </p:spPr>
        <p:txBody>
          <a:bodyPr wrap="square">
            <a:spAutoFit/>
          </a:bodyPr>
          <a:lstStyle/>
          <a:p>
            <a:pPr marL="285750" indent="-285750" algn="just">
              <a:lnSpc>
                <a:spcPct val="150000"/>
              </a:lnSpc>
              <a:buFont typeface="Arial" panose="020B0604020202020204" pitchFamily="34" charset="0"/>
              <a:buChar char="•"/>
            </a:pPr>
            <a:r>
              <a:rPr kumimoji="1" lang="en-US" altLang="zh-CN" sz="2000" b="1" dirty="0"/>
              <a:t>Bandwidth preserving server</a:t>
            </a:r>
          </a:p>
          <a:p>
            <a:pPr marL="742950" lvl="1" indent="-285750">
              <a:lnSpc>
                <a:spcPct val="150000"/>
              </a:lnSpc>
              <a:buFontTx/>
              <a:buChar char="-"/>
            </a:pPr>
            <a:r>
              <a:rPr kumimoji="1" lang="en-GB" altLang="zh-CN" sz="1600" dirty="0"/>
              <a:t>B</a:t>
            </a:r>
            <a:r>
              <a:rPr lang="en-GB" altLang="zh-CN" sz="1600" dirty="0"/>
              <a:t>andwidth-preserving servers are considered as periodic traffic with predefined priority. </a:t>
            </a:r>
          </a:p>
          <a:p>
            <a:pPr marL="742950" lvl="1" indent="-285750">
              <a:lnSpc>
                <a:spcPct val="150000"/>
              </a:lnSpc>
              <a:buFontTx/>
              <a:buChar char="-"/>
            </a:pPr>
            <a:r>
              <a:rPr lang="en-GB" altLang="zh-CN" sz="1600" dirty="0"/>
              <a:t>Each type of server is defined by a set of consumption (duration)</a:t>
            </a:r>
            <a:r>
              <a:rPr lang="en-GB" altLang="zh-CN" sz="1600" i="1" dirty="0"/>
              <a:t> </a:t>
            </a:r>
            <a:r>
              <a:rPr lang="en-GB" altLang="zh-CN" sz="1600" dirty="0"/>
              <a:t>and replenishment</a:t>
            </a:r>
            <a:r>
              <a:rPr lang="en-GB" altLang="zh-CN" sz="1600" i="1" dirty="0"/>
              <a:t> </a:t>
            </a:r>
            <a:r>
              <a:rPr lang="en-GB" altLang="zh-CN" sz="1600" dirty="0"/>
              <a:t>rules (period).</a:t>
            </a:r>
          </a:p>
          <a:p>
            <a:pPr marL="742950" lvl="1" indent="-285750">
              <a:lnSpc>
                <a:spcPct val="150000"/>
              </a:lnSpc>
              <a:buFontTx/>
              <a:buChar char="-"/>
            </a:pPr>
            <a:r>
              <a:rPr kumimoji="1" lang="en-GB" altLang="zh-CN" sz="1600" dirty="0"/>
              <a:t>Accepted sporadic packets are queued in the corresponding</a:t>
            </a:r>
            <a:r>
              <a:rPr kumimoji="1" lang="zh-CN" altLang="en-US" sz="1600" dirty="0"/>
              <a:t> </a:t>
            </a:r>
            <a:r>
              <a:rPr kumimoji="1" lang="en-US" altLang="zh-CN" sz="1600" dirty="0"/>
              <a:t>queue</a:t>
            </a:r>
            <a:r>
              <a:rPr kumimoji="1" lang="zh-CN" altLang="en-US" sz="1600" dirty="0"/>
              <a:t> </a:t>
            </a:r>
            <a:r>
              <a:rPr kumimoji="1" lang="en-US" altLang="zh-CN" sz="1600" dirty="0"/>
              <a:t>and transmitted according to the GCL.</a:t>
            </a:r>
          </a:p>
        </p:txBody>
      </p:sp>
      <p:sp>
        <p:nvSpPr>
          <p:cNvPr id="19" name="标题 1">
            <a:extLst>
              <a:ext uri="{FF2B5EF4-FFF2-40B4-BE49-F238E27FC236}">
                <a16:creationId xmlns:a16="http://schemas.microsoft.com/office/drawing/2014/main" id="{DFB81409-81F3-124B-93D9-F9CA199328B0}"/>
              </a:ext>
            </a:extLst>
          </p:cNvPr>
          <p:cNvSpPr txBox="1">
            <a:spLocks/>
          </p:cNvSpPr>
          <p:nvPr/>
        </p:nvSpPr>
        <p:spPr>
          <a:xfrm>
            <a:off x="0" y="131171"/>
            <a:ext cx="9144000" cy="588496"/>
          </a:xfrm>
          <a:prstGeom prst="rect">
            <a:avLst/>
          </a:prstGeom>
          <a:solidFill>
            <a:srgbClr val="A6A6A6">
              <a:alpha val="21000"/>
            </a:srgbClr>
          </a:solidFill>
          <a:ln>
            <a:noFill/>
          </a:ln>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600" b="1" dirty="0">
                <a:latin typeface="+mn-lt"/>
              </a:rPr>
              <a:t>Key Techniques</a:t>
            </a:r>
          </a:p>
        </p:txBody>
      </p:sp>
      <p:sp>
        <p:nvSpPr>
          <p:cNvPr id="3" name="矩形 2">
            <a:extLst>
              <a:ext uri="{FF2B5EF4-FFF2-40B4-BE49-F238E27FC236}">
                <a16:creationId xmlns:a16="http://schemas.microsoft.com/office/drawing/2014/main" id="{B069C74E-C36A-0A4A-A198-73D3ABB3097A}"/>
              </a:ext>
            </a:extLst>
          </p:cNvPr>
          <p:cNvSpPr/>
          <p:nvPr/>
        </p:nvSpPr>
        <p:spPr>
          <a:xfrm>
            <a:off x="4030256" y="4559588"/>
            <a:ext cx="4885145" cy="276999"/>
          </a:xfrm>
          <a:prstGeom prst="rect">
            <a:avLst/>
          </a:prstGeom>
        </p:spPr>
        <p:txBody>
          <a:bodyPr wrap="square">
            <a:spAutoFit/>
          </a:bodyPr>
          <a:lstStyle/>
          <a:p>
            <a:r>
              <a:rPr lang="en-GB" altLang="zh-CN" sz="1200" dirty="0"/>
              <a:t>Example of Fixed-Priority Sporadic ServerT1 = (10, 5), T2 = (59, 5), Ts = (15.6) </a:t>
            </a:r>
          </a:p>
        </p:txBody>
      </p:sp>
    </p:spTree>
    <p:extLst>
      <p:ext uri="{BB962C8B-B14F-4D97-AF65-F5344CB8AC3E}">
        <p14:creationId xmlns:p14="http://schemas.microsoft.com/office/powerpoint/2010/main" val="1378176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66960"/>
            <a:ext cx="9144000" cy="594122"/>
          </a:xfrm>
          <a:solidFill>
            <a:srgbClr val="A6A6A6">
              <a:alpha val="21000"/>
            </a:srgbClr>
          </a:solidFill>
          <a:ln>
            <a:noFill/>
          </a:ln>
        </p:spPr>
        <p:txBody>
          <a:bodyPr>
            <a:normAutofit fontScale="90000"/>
          </a:bodyPr>
          <a:lstStyle/>
          <a:p>
            <a:r>
              <a:rPr lang="en-US" altLang="zh-CN" b="1" dirty="0">
                <a:cs typeface="Avenir Next Medium"/>
              </a:rPr>
              <a:t>CONTENTS</a:t>
            </a:r>
            <a:endParaRPr lang="zh-CN" altLang="en-US" b="1" dirty="0">
              <a:cs typeface="Avenir Next Medium"/>
            </a:endParaRPr>
          </a:p>
        </p:txBody>
      </p:sp>
      <p:sp>
        <p:nvSpPr>
          <p:cNvPr id="3" name="内容占位符 2"/>
          <p:cNvSpPr>
            <a:spLocks noGrp="1"/>
          </p:cNvSpPr>
          <p:nvPr>
            <p:ph idx="1"/>
          </p:nvPr>
        </p:nvSpPr>
        <p:spPr>
          <a:xfrm>
            <a:off x="791741" y="1290836"/>
            <a:ext cx="6889304" cy="3325312"/>
          </a:xfrm>
        </p:spPr>
        <p:txBody>
          <a:bodyPr>
            <a:noAutofit/>
          </a:bodyPr>
          <a:lstStyle/>
          <a:p>
            <a:r>
              <a:rPr kumimoji="1" lang="en-US" altLang="zh-CN" sz="2400" dirty="0">
                <a:cs typeface="Century Gothic"/>
              </a:rPr>
              <a:t>Background</a:t>
            </a:r>
          </a:p>
          <a:p>
            <a:r>
              <a:rPr kumimoji="1" lang="en-US" altLang="zh-CN" sz="2400" dirty="0">
                <a:cs typeface="Century Gothic"/>
              </a:rPr>
              <a:t>Research Problems</a:t>
            </a:r>
          </a:p>
          <a:p>
            <a:r>
              <a:rPr kumimoji="1" lang="en-US" altLang="zh-CN" sz="2400" dirty="0">
                <a:cs typeface="Century Gothic"/>
              </a:rPr>
              <a:t>Flexible TSN </a:t>
            </a:r>
          </a:p>
          <a:p>
            <a:r>
              <a:rPr kumimoji="1" lang="en-US" altLang="zh-CN" sz="2400" dirty="0">
                <a:cs typeface="Century Gothic"/>
              </a:rPr>
              <a:t>Key Techniques</a:t>
            </a:r>
          </a:p>
          <a:p>
            <a:r>
              <a:rPr kumimoji="1" lang="en-US" altLang="zh-CN" sz="2400" dirty="0">
                <a:cs typeface="Century Gothic"/>
              </a:rPr>
              <a:t>Network Simulation</a:t>
            </a:r>
          </a:p>
          <a:p>
            <a:r>
              <a:rPr kumimoji="1" lang="en-US" altLang="zh-CN" sz="2400" dirty="0">
                <a:cs typeface="Century Gothic"/>
              </a:rPr>
              <a:t>Conclusion</a:t>
            </a:r>
          </a:p>
        </p:txBody>
      </p:sp>
      <p:pic>
        <p:nvPicPr>
          <p:cNvPr id="5" name="图片 4" descr="colour.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30878" y="4704183"/>
            <a:ext cx="844009" cy="316504"/>
          </a:xfrm>
          <a:prstGeom prst="rect">
            <a:avLst/>
          </a:prstGeom>
        </p:spPr>
      </p:pic>
      <p:sp>
        <p:nvSpPr>
          <p:cNvPr id="4" name="幻灯片编号占位符 3"/>
          <p:cNvSpPr>
            <a:spLocks noGrp="1"/>
          </p:cNvSpPr>
          <p:nvPr>
            <p:ph type="sldNum" sz="quarter" idx="12"/>
          </p:nvPr>
        </p:nvSpPr>
        <p:spPr/>
        <p:txBody>
          <a:bodyPr/>
          <a:lstStyle/>
          <a:p>
            <a:fld id="{97305D34-217B-E543-8D65-AAE63940395B}" type="slidenum">
              <a:rPr kumimoji="1" lang="zh-CN" altLang="en-US" smtClean="0"/>
              <a:t>1</a:t>
            </a:fld>
            <a:endParaRPr kumimoji="1" lang="zh-CN" altLang="en-US"/>
          </a:p>
        </p:txBody>
      </p:sp>
    </p:spTree>
    <p:extLst>
      <p:ext uri="{BB962C8B-B14F-4D97-AF65-F5344CB8AC3E}">
        <p14:creationId xmlns:p14="http://schemas.microsoft.com/office/powerpoint/2010/main" val="2555466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CF29FD7-0EAB-4541-934D-AB4B2EAAEC14}"/>
              </a:ext>
            </a:extLst>
          </p:cNvPr>
          <p:cNvSpPr>
            <a:spLocks noGrp="1"/>
          </p:cNvSpPr>
          <p:nvPr>
            <p:ph type="sldNum" sz="quarter" idx="12"/>
          </p:nvPr>
        </p:nvSpPr>
        <p:spPr/>
        <p:txBody>
          <a:bodyPr/>
          <a:lstStyle/>
          <a:p>
            <a:fld id="{97305D34-217B-E543-8D65-AAE63940395B}" type="slidenum">
              <a:rPr kumimoji="1" lang="zh-CN" altLang="en-US" smtClean="0"/>
              <a:t>19</a:t>
            </a:fld>
            <a:endParaRPr kumimoji="1" lang="zh-CN" altLang="en-US"/>
          </a:p>
        </p:txBody>
      </p:sp>
      <p:pic>
        <p:nvPicPr>
          <p:cNvPr id="22" name="图片 21" descr="colour.png">
            <a:extLst>
              <a:ext uri="{FF2B5EF4-FFF2-40B4-BE49-F238E27FC236}">
                <a16:creationId xmlns:a16="http://schemas.microsoft.com/office/drawing/2014/main" id="{885E019B-B7E5-3047-B02C-D775C8BD93A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9360" y="4669170"/>
            <a:ext cx="844009" cy="316504"/>
          </a:xfrm>
          <a:prstGeom prst="rect">
            <a:avLst/>
          </a:prstGeom>
        </p:spPr>
      </p:pic>
      <p:sp>
        <p:nvSpPr>
          <p:cNvPr id="15" name="矩形 14">
            <a:extLst>
              <a:ext uri="{FF2B5EF4-FFF2-40B4-BE49-F238E27FC236}">
                <a16:creationId xmlns:a16="http://schemas.microsoft.com/office/drawing/2014/main" id="{84183AFB-93AC-794E-9726-4A1260E96D0E}"/>
              </a:ext>
            </a:extLst>
          </p:cNvPr>
          <p:cNvSpPr/>
          <p:nvPr/>
        </p:nvSpPr>
        <p:spPr>
          <a:xfrm>
            <a:off x="0" y="830066"/>
            <a:ext cx="8954429" cy="1623778"/>
          </a:xfrm>
          <a:prstGeom prst="rect">
            <a:avLst/>
          </a:prstGeom>
        </p:spPr>
        <p:txBody>
          <a:bodyPr wrap="square">
            <a:spAutoFit/>
          </a:bodyPr>
          <a:lstStyle/>
          <a:p>
            <a:pPr marL="285750" indent="-285750" algn="just">
              <a:lnSpc>
                <a:spcPct val="150000"/>
              </a:lnSpc>
              <a:buFont typeface="Arial" panose="020B0604020202020204" pitchFamily="34" charset="0"/>
              <a:buChar char="•"/>
            </a:pPr>
            <a:r>
              <a:rPr kumimoji="1" lang="en-US" altLang="zh-CN" sz="2000" b="1" dirty="0">
                <a:cs typeface="Century Gothic"/>
              </a:rPr>
              <a:t>Scheduling decision time</a:t>
            </a:r>
          </a:p>
          <a:p>
            <a:pPr lvl="1" algn="just">
              <a:lnSpc>
                <a:spcPct val="150000"/>
              </a:lnSpc>
            </a:pPr>
            <a:r>
              <a:rPr kumimoji="1" lang="en-US" altLang="zh-CN" sz="1600" dirty="0"/>
              <a:t>At any scheduling decision time, interrupt is triggered, and the schedule will compute if there is enough slack space for aperiodic packets transmission. If yes, the aperiodic traffic, which is queued in the rejected queue, can be transmitted.</a:t>
            </a:r>
          </a:p>
        </p:txBody>
      </p:sp>
      <p:sp>
        <p:nvSpPr>
          <p:cNvPr id="19" name="标题 1">
            <a:extLst>
              <a:ext uri="{FF2B5EF4-FFF2-40B4-BE49-F238E27FC236}">
                <a16:creationId xmlns:a16="http://schemas.microsoft.com/office/drawing/2014/main" id="{DFB81409-81F3-124B-93D9-F9CA199328B0}"/>
              </a:ext>
            </a:extLst>
          </p:cNvPr>
          <p:cNvSpPr txBox="1">
            <a:spLocks/>
          </p:cNvSpPr>
          <p:nvPr/>
        </p:nvSpPr>
        <p:spPr>
          <a:xfrm>
            <a:off x="0" y="131170"/>
            <a:ext cx="9144000" cy="580029"/>
          </a:xfrm>
          <a:prstGeom prst="rect">
            <a:avLst/>
          </a:prstGeom>
          <a:solidFill>
            <a:srgbClr val="A6A6A6">
              <a:alpha val="21000"/>
            </a:srgbClr>
          </a:solidFill>
          <a:ln>
            <a:noFill/>
          </a:ln>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600" b="1" dirty="0">
                <a:latin typeface="+mn-lt"/>
              </a:rPr>
              <a:t>Key Techniques</a:t>
            </a:r>
          </a:p>
        </p:txBody>
      </p:sp>
      <p:grpSp>
        <p:nvGrpSpPr>
          <p:cNvPr id="16" name="组合 15">
            <a:extLst>
              <a:ext uri="{FF2B5EF4-FFF2-40B4-BE49-F238E27FC236}">
                <a16:creationId xmlns:a16="http://schemas.microsoft.com/office/drawing/2014/main" id="{1C4D60CD-71A5-9B43-8EAF-03CB7DF32198}"/>
              </a:ext>
            </a:extLst>
          </p:cNvPr>
          <p:cNvGrpSpPr/>
          <p:nvPr/>
        </p:nvGrpSpPr>
        <p:grpSpPr>
          <a:xfrm>
            <a:off x="1046950" y="2632393"/>
            <a:ext cx="7050099" cy="1681041"/>
            <a:chOff x="952164" y="3002507"/>
            <a:chExt cx="7050099" cy="1681041"/>
          </a:xfrm>
        </p:grpSpPr>
        <p:grpSp>
          <p:nvGrpSpPr>
            <p:cNvPr id="6" name="组合 5">
              <a:extLst>
                <a:ext uri="{FF2B5EF4-FFF2-40B4-BE49-F238E27FC236}">
                  <a16:creationId xmlns:a16="http://schemas.microsoft.com/office/drawing/2014/main" id="{AB4538C2-EFDB-104B-B259-4F35586F589A}"/>
                </a:ext>
              </a:extLst>
            </p:cNvPr>
            <p:cNvGrpSpPr/>
            <p:nvPr/>
          </p:nvGrpSpPr>
          <p:grpSpPr>
            <a:xfrm>
              <a:off x="1331160" y="3091324"/>
              <a:ext cx="4924661" cy="656814"/>
              <a:chOff x="1331160" y="3091324"/>
              <a:chExt cx="4924661" cy="656814"/>
            </a:xfrm>
          </p:grpSpPr>
          <p:cxnSp>
            <p:nvCxnSpPr>
              <p:cNvPr id="5" name="直线箭头连接符 4">
                <a:extLst>
                  <a:ext uri="{FF2B5EF4-FFF2-40B4-BE49-F238E27FC236}">
                    <a16:creationId xmlns:a16="http://schemas.microsoft.com/office/drawing/2014/main" id="{D6561527-DD19-A143-8AF0-0C5B71DA36F9}"/>
                  </a:ext>
                </a:extLst>
              </p:cNvPr>
              <p:cNvCxnSpPr/>
              <p:nvPr/>
            </p:nvCxnSpPr>
            <p:spPr>
              <a:xfrm>
                <a:off x="1331160" y="3482542"/>
                <a:ext cx="0" cy="2568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直线箭头连接符 9">
                <a:extLst>
                  <a:ext uri="{FF2B5EF4-FFF2-40B4-BE49-F238E27FC236}">
                    <a16:creationId xmlns:a16="http://schemas.microsoft.com/office/drawing/2014/main" id="{9C547B2E-8FD3-C24C-B381-9886F659E36B}"/>
                  </a:ext>
                </a:extLst>
              </p:cNvPr>
              <p:cNvCxnSpPr/>
              <p:nvPr/>
            </p:nvCxnSpPr>
            <p:spPr>
              <a:xfrm>
                <a:off x="2490974" y="3487985"/>
                <a:ext cx="0" cy="2568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直线箭头连接符 10">
                <a:extLst>
                  <a:ext uri="{FF2B5EF4-FFF2-40B4-BE49-F238E27FC236}">
                    <a16:creationId xmlns:a16="http://schemas.microsoft.com/office/drawing/2014/main" id="{9AAD9565-7EAC-9948-B9DB-68CB4644CF82}"/>
                  </a:ext>
                </a:extLst>
              </p:cNvPr>
              <p:cNvCxnSpPr/>
              <p:nvPr/>
            </p:nvCxnSpPr>
            <p:spPr>
              <a:xfrm>
                <a:off x="3654123" y="3481854"/>
                <a:ext cx="0" cy="2568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直线箭头连接符 11">
                <a:extLst>
                  <a:ext uri="{FF2B5EF4-FFF2-40B4-BE49-F238E27FC236}">
                    <a16:creationId xmlns:a16="http://schemas.microsoft.com/office/drawing/2014/main" id="{8E58A832-2613-3844-8216-778188620793}"/>
                  </a:ext>
                </a:extLst>
              </p:cNvPr>
              <p:cNvCxnSpPr/>
              <p:nvPr/>
            </p:nvCxnSpPr>
            <p:spPr>
              <a:xfrm>
                <a:off x="4817107" y="3481854"/>
                <a:ext cx="0" cy="2568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文本框 6">
                <a:extLst>
                  <a:ext uri="{FF2B5EF4-FFF2-40B4-BE49-F238E27FC236}">
                    <a16:creationId xmlns:a16="http://schemas.microsoft.com/office/drawing/2014/main" id="{E9EE8281-B10D-264B-AFF0-7A0A4A6A2D4D}"/>
                  </a:ext>
                </a:extLst>
              </p:cNvPr>
              <p:cNvSpPr txBox="1"/>
              <p:nvPr/>
            </p:nvSpPr>
            <p:spPr>
              <a:xfrm>
                <a:off x="5698351" y="3378806"/>
                <a:ext cx="557470" cy="369332"/>
              </a:xfrm>
              <a:prstGeom prst="rect">
                <a:avLst/>
              </a:prstGeom>
              <a:noFill/>
            </p:spPr>
            <p:txBody>
              <a:bodyPr wrap="square" rtlCol="0">
                <a:spAutoFit/>
              </a:bodyPr>
              <a:lstStyle/>
              <a:p>
                <a:r>
                  <a:rPr kumimoji="1" lang="en-US" altLang="zh-CN" dirty="0"/>
                  <a:t>…..</a:t>
                </a:r>
                <a:endParaRPr kumimoji="1" lang="zh-CN" altLang="en-US" dirty="0"/>
              </a:p>
            </p:txBody>
          </p:sp>
          <p:sp>
            <p:nvSpPr>
              <p:cNvPr id="8" name="文本框 7">
                <a:extLst>
                  <a:ext uri="{FF2B5EF4-FFF2-40B4-BE49-F238E27FC236}">
                    <a16:creationId xmlns:a16="http://schemas.microsoft.com/office/drawing/2014/main" id="{952EB33A-9C71-D245-B49E-96CD175D94F2}"/>
                  </a:ext>
                </a:extLst>
              </p:cNvPr>
              <p:cNvSpPr txBox="1"/>
              <p:nvPr/>
            </p:nvSpPr>
            <p:spPr>
              <a:xfrm>
                <a:off x="3441119" y="3091324"/>
                <a:ext cx="2470238" cy="307777"/>
              </a:xfrm>
              <a:prstGeom prst="rect">
                <a:avLst/>
              </a:prstGeom>
              <a:noFill/>
            </p:spPr>
            <p:txBody>
              <a:bodyPr wrap="square" rtlCol="0">
                <a:spAutoFit/>
              </a:bodyPr>
              <a:lstStyle/>
              <a:p>
                <a:r>
                  <a:rPr kumimoji="1" lang="en-GB" altLang="zh-CN" sz="1400" dirty="0"/>
                  <a:t>Decision time points</a:t>
                </a:r>
                <a:endParaRPr kumimoji="1" lang="zh-CN" altLang="en-US" sz="1400" dirty="0"/>
              </a:p>
            </p:txBody>
          </p:sp>
        </p:grpSp>
        <p:sp>
          <p:nvSpPr>
            <p:cNvPr id="13" name="文本框 12">
              <a:extLst>
                <a:ext uri="{FF2B5EF4-FFF2-40B4-BE49-F238E27FC236}">
                  <a16:creationId xmlns:a16="http://schemas.microsoft.com/office/drawing/2014/main" id="{AB127F12-8F43-3644-A0D6-F3DB84596A93}"/>
                </a:ext>
              </a:extLst>
            </p:cNvPr>
            <p:cNvSpPr txBox="1"/>
            <p:nvPr/>
          </p:nvSpPr>
          <p:spPr>
            <a:xfrm>
              <a:off x="5827594" y="3002507"/>
              <a:ext cx="184731" cy="369332"/>
            </a:xfrm>
            <a:prstGeom prst="rect">
              <a:avLst/>
            </a:prstGeom>
            <a:noFill/>
          </p:spPr>
          <p:txBody>
            <a:bodyPr wrap="none" rtlCol="0">
              <a:spAutoFit/>
            </a:bodyPr>
            <a:lstStyle/>
            <a:p>
              <a:endParaRPr kumimoji="1" lang="zh-CN" altLang="en-US" dirty="0"/>
            </a:p>
          </p:txBody>
        </p:sp>
        <p:sp>
          <p:nvSpPr>
            <p:cNvPr id="14" name="矩形 13">
              <a:extLst>
                <a:ext uri="{FF2B5EF4-FFF2-40B4-BE49-F238E27FC236}">
                  <a16:creationId xmlns:a16="http://schemas.microsoft.com/office/drawing/2014/main" id="{6EB88ACC-BAD8-154E-BBFF-46849FCFEDC5}"/>
                </a:ext>
              </a:extLst>
            </p:cNvPr>
            <p:cNvSpPr/>
            <p:nvPr/>
          </p:nvSpPr>
          <p:spPr>
            <a:xfrm>
              <a:off x="952164" y="3030492"/>
              <a:ext cx="7050099" cy="1653056"/>
            </a:xfrm>
            <a:prstGeom prst="rect">
              <a:avLst/>
            </a:prstGeom>
            <a:noFill/>
            <a:ln w="38100">
              <a:solidFill>
                <a:schemeClr val="tx1">
                  <a:lumMod val="50000"/>
                  <a:lumOff val="50000"/>
                </a:schemeClr>
              </a:solidFill>
            </a:ln>
          </p:spPr>
          <p:style>
            <a:lnRef idx="1">
              <a:schemeClr val="dk1"/>
            </a:lnRef>
            <a:fillRef idx="3">
              <a:schemeClr val="dk1"/>
            </a:fillRef>
            <a:effectRef idx="2">
              <a:schemeClr val="dk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D754FD08-2654-234C-B676-8B124B3512A7}"/>
                </a:ext>
              </a:extLst>
            </p:cNvPr>
            <p:cNvPicPr>
              <a:picLocks noChangeAspect="1"/>
            </p:cNvPicPr>
            <p:nvPr/>
          </p:nvPicPr>
          <p:blipFill>
            <a:blip r:embed="rId4"/>
            <a:stretch>
              <a:fillRect/>
            </a:stretch>
          </p:blipFill>
          <p:spPr>
            <a:xfrm>
              <a:off x="1200532" y="3748138"/>
              <a:ext cx="6441236" cy="816184"/>
            </a:xfrm>
            <a:prstGeom prst="rect">
              <a:avLst/>
            </a:prstGeom>
          </p:spPr>
        </p:pic>
      </p:grpSp>
    </p:spTree>
    <p:extLst>
      <p:ext uri="{BB962C8B-B14F-4D97-AF65-F5344CB8AC3E}">
        <p14:creationId xmlns:p14="http://schemas.microsoft.com/office/powerpoint/2010/main" val="19009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CF29FD7-0EAB-4541-934D-AB4B2EAAEC14}"/>
              </a:ext>
            </a:extLst>
          </p:cNvPr>
          <p:cNvSpPr>
            <a:spLocks noGrp="1"/>
          </p:cNvSpPr>
          <p:nvPr>
            <p:ph type="sldNum" sz="quarter" idx="12"/>
          </p:nvPr>
        </p:nvSpPr>
        <p:spPr/>
        <p:txBody>
          <a:bodyPr/>
          <a:lstStyle/>
          <a:p>
            <a:fld id="{97305D34-217B-E543-8D65-AAE63940395B}" type="slidenum">
              <a:rPr kumimoji="1" lang="zh-CN" altLang="en-US" smtClean="0"/>
              <a:t>20</a:t>
            </a:fld>
            <a:endParaRPr kumimoji="1" lang="zh-CN" altLang="en-US"/>
          </a:p>
        </p:txBody>
      </p:sp>
      <p:pic>
        <p:nvPicPr>
          <p:cNvPr id="22" name="图片 21" descr="colour.png">
            <a:extLst>
              <a:ext uri="{FF2B5EF4-FFF2-40B4-BE49-F238E27FC236}">
                <a16:creationId xmlns:a16="http://schemas.microsoft.com/office/drawing/2014/main" id="{885E019B-B7E5-3047-B02C-D775C8BD93A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9360" y="4669170"/>
            <a:ext cx="844009" cy="316504"/>
          </a:xfrm>
          <a:prstGeom prst="rect">
            <a:avLst/>
          </a:prstGeom>
        </p:spPr>
      </p:pic>
      <p:sp>
        <p:nvSpPr>
          <p:cNvPr id="15" name="矩形 14">
            <a:extLst>
              <a:ext uri="{FF2B5EF4-FFF2-40B4-BE49-F238E27FC236}">
                <a16:creationId xmlns:a16="http://schemas.microsoft.com/office/drawing/2014/main" id="{84183AFB-93AC-794E-9726-4A1260E96D0E}"/>
              </a:ext>
            </a:extLst>
          </p:cNvPr>
          <p:cNvSpPr/>
          <p:nvPr/>
        </p:nvSpPr>
        <p:spPr>
          <a:xfrm>
            <a:off x="-1" y="1039079"/>
            <a:ext cx="4317477" cy="2362442"/>
          </a:xfrm>
          <a:prstGeom prst="rect">
            <a:avLst/>
          </a:prstGeom>
        </p:spPr>
        <p:txBody>
          <a:bodyPr wrap="square">
            <a:spAutoFit/>
          </a:bodyPr>
          <a:lstStyle/>
          <a:p>
            <a:pPr marL="285750" indent="-285750" algn="just">
              <a:lnSpc>
                <a:spcPct val="150000"/>
              </a:lnSpc>
              <a:buFont typeface="Arial" panose="020B0604020202020204" pitchFamily="34" charset="0"/>
              <a:buChar char="•"/>
            </a:pPr>
            <a:r>
              <a:rPr kumimoji="1" lang="en-US" altLang="zh-CN" sz="2000" b="1" dirty="0">
                <a:cs typeface="Century Gothic"/>
              </a:rPr>
              <a:t>Slack </a:t>
            </a:r>
            <a:r>
              <a:rPr kumimoji="1" lang="en-US" altLang="zh-CN" sz="2000" b="1" dirty="0"/>
              <a:t>stealing</a:t>
            </a:r>
            <a:r>
              <a:rPr kumimoji="1" lang="en-US" altLang="zh-CN" sz="2000" b="1" dirty="0">
                <a:cs typeface="Century Gothic"/>
              </a:rPr>
              <a:t> algorithm</a:t>
            </a:r>
          </a:p>
          <a:p>
            <a:pPr lvl="1" algn="just">
              <a:lnSpc>
                <a:spcPct val="150000"/>
              </a:lnSpc>
            </a:pPr>
            <a:r>
              <a:rPr kumimoji="1" lang="en-US" altLang="zh-CN" sz="1600" dirty="0">
                <a:cs typeface="Century Gothic"/>
              </a:rPr>
              <a:t>The GCL in the switch is fixed. Therefore, the slack time can be calculated at any scheduling decision time. If it is larger enough, the traffic can be transmitted immediately. </a:t>
            </a:r>
          </a:p>
        </p:txBody>
      </p:sp>
      <p:sp>
        <p:nvSpPr>
          <p:cNvPr id="19" name="标题 1">
            <a:extLst>
              <a:ext uri="{FF2B5EF4-FFF2-40B4-BE49-F238E27FC236}">
                <a16:creationId xmlns:a16="http://schemas.microsoft.com/office/drawing/2014/main" id="{DFB81409-81F3-124B-93D9-F9CA199328B0}"/>
              </a:ext>
            </a:extLst>
          </p:cNvPr>
          <p:cNvSpPr txBox="1">
            <a:spLocks/>
          </p:cNvSpPr>
          <p:nvPr/>
        </p:nvSpPr>
        <p:spPr>
          <a:xfrm>
            <a:off x="-1" y="102392"/>
            <a:ext cx="9144000" cy="558008"/>
          </a:xfrm>
          <a:prstGeom prst="rect">
            <a:avLst/>
          </a:prstGeom>
          <a:solidFill>
            <a:srgbClr val="A6A6A6">
              <a:alpha val="21000"/>
            </a:srgbClr>
          </a:solidFill>
          <a:ln>
            <a:noFill/>
          </a:ln>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600" b="1" dirty="0">
                <a:latin typeface="+mn-lt"/>
              </a:rPr>
              <a:t>Key Techniques</a:t>
            </a:r>
          </a:p>
        </p:txBody>
      </p:sp>
      <p:grpSp>
        <p:nvGrpSpPr>
          <p:cNvPr id="8" name="组合 7">
            <a:extLst>
              <a:ext uri="{FF2B5EF4-FFF2-40B4-BE49-F238E27FC236}">
                <a16:creationId xmlns:a16="http://schemas.microsoft.com/office/drawing/2014/main" id="{F28FC437-3F2B-5A40-8BC4-6867BB1724E2}"/>
              </a:ext>
            </a:extLst>
          </p:cNvPr>
          <p:cNvGrpSpPr/>
          <p:nvPr/>
        </p:nvGrpSpPr>
        <p:grpSpPr>
          <a:xfrm>
            <a:off x="4392892" y="835710"/>
            <a:ext cx="4751108" cy="3860643"/>
            <a:chOff x="4442384" y="629622"/>
            <a:chExt cx="4751108" cy="3860643"/>
          </a:xfrm>
        </p:grpSpPr>
        <p:pic>
          <p:nvPicPr>
            <p:cNvPr id="2" name="图片 1">
              <a:extLst>
                <a:ext uri="{FF2B5EF4-FFF2-40B4-BE49-F238E27FC236}">
                  <a16:creationId xmlns:a16="http://schemas.microsoft.com/office/drawing/2014/main" id="{1ED2BAD7-04EF-714A-BBFF-9CAEFED36E94}"/>
                </a:ext>
              </a:extLst>
            </p:cNvPr>
            <p:cNvPicPr>
              <a:picLocks noChangeAspect="1"/>
            </p:cNvPicPr>
            <p:nvPr/>
          </p:nvPicPr>
          <p:blipFill>
            <a:blip r:embed="rId4"/>
            <a:stretch>
              <a:fillRect/>
            </a:stretch>
          </p:blipFill>
          <p:spPr>
            <a:xfrm>
              <a:off x="4442384" y="961586"/>
              <a:ext cx="4369324" cy="3013766"/>
            </a:xfrm>
            <a:prstGeom prst="rect">
              <a:avLst/>
            </a:prstGeom>
          </p:spPr>
        </p:pic>
        <p:sp>
          <p:nvSpPr>
            <p:cNvPr id="3" name="矩形 2">
              <a:extLst>
                <a:ext uri="{FF2B5EF4-FFF2-40B4-BE49-F238E27FC236}">
                  <a16:creationId xmlns:a16="http://schemas.microsoft.com/office/drawing/2014/main" id="{0D7E6760-B4FA-E041-B112-7014AE02DFF5}"/>
                </a:ext>
              </a:extLst>
            </p:cNvPr>
            <p:cNvSpPr/>
            <p:nvPr/>
          </p:nvSpPr>
          <p:spPr>
            <a:xfrm>
              <a:off x="4442384" y="4149531"/>
              <a:ext cx="4751108" cy="340734"/>
            </a:xfrm>
            <a:prstGeom prst="rect">
              <a:avLst/>
            </a:prstGeom>
          </p:spPr>
          <p:txBody>
            <a:bodyPr wrap="square">
              <a:spAutoFit/>
            </a:bodyPr>
            <a:lstStyle/>
            <a:p>
              <a:pPr>
                <a:lnSpc>
                  <a:spcPct val="150000"/>
                </a:lnSpc>
              </a:pPr>
              <a:r>
                <a:rPr lang="en-GB" altLang="zh-CN" sz="1200" dirty="0"/>
                <a:t>Example illustrating a slack stealer : </a:t>
              </a:r>
              <a:r>
                <a:rPr lang="en-GB" altLang="zh-CN" sz="1200" i="1" dirty="0"/>
                <a:t>T</a:t>
              </a:r>
              <a:r>
                <a:rPr lang="en-GB" altLang="zh-CN" sz="500" dirty="0"/>
                <a:t>1 </a:t>
              </a:r>
              <a:r>
                <a:rPr lang="en-GB" altLang="zh-CN" sz="1200" dirty="0"/>
                <a:t>= (2.0, 3.5, 1.5) and </a:t>
              </a:r>
              <a:r>
                <a:rPr lang="en-GB" altLang="zh-CN" sz="1200" i="1" dirty="0"/>
                <a:t>T</a:t>
              </a:r>
              <a:r>
                <a:rPr lang="en-GB" altLang="zh-CN" sz="500" dirty="0"/>
                <a:t>2 </a:t>
              </a:r>
              <a:r>
                <a:rPr lang="en-GB" altLang="zh-CN" sz="1200" dirty="0"/>
                <a:t>= (6.5, 0.5). </a:t>
              </a:r>
            </a:p>
          </p:txBody>
        </p:sp>
        <p:cxnSp>
          <p:nvCxnSpPr>
            <p:cNvPr id="6" name="直线箭头连接符 5">
              <a:extLst>
                <a:ext uri="{FF2B5EF4-FFF2-40B4-BE49-F238E27FC236}">
                  <a16:creationId xmlns:a16="http://schemas.microsoft.com/office/drawing/2014/main" id="{486F466E-3FEB-AB4E-9C99-252329468A48}"/>
                </a:ext>
              </a:extLst>
            </p:cNvPr>
            <p:cNvCxnSpPr/>
            <p:nvPr/>
          </p:nvCxnSpPr>
          <p:spPr>
            <a:xfrm>
              <a:off x="5538866" y="961586"/>
              <a:ext cx="0" cy="1776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直线箭头连接符 9">
              <a:extLst>
                <a:ext uri="{FF2B5EF4-FFF2-40B4-BE49-F238E27FC236}">
                  <a16:creationId xmlns:a16="http://schemas.microsoft.com/office/drawing/2014/main" id="{10C1A941-FCB5-BA4F-A74D-B6BEB5EF7386}"/>
                </a:ext>
              </a:extLst>
            </p:cNvPr>
            <p:cNvCxnSpPr/>
            <p:nvPr/>
          </p:nvCxnSpPr>
          <p:spPr>
            <a:xfrm>
              <a:off x="6515725" y="957741"/>
              <a:ext cx="0" cy="1776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 name="文本框 11">
              <a:extLst>
                <a:ext uri="{FF2B5EF4-FFF2-40B4-BE49-F238E27FC236}">
                  <a16:creationId xmlns:a16="http://schemas.microsoft.com/office/drawing/2014/main" id="{E01F7CD1-1ABA-564D-951E-8E858C319AE1}"/>
                </a:ext>
              </a:extLst>
            </p:cNvPr>
            <p:cNvSpPr txBox="1"/>
            <p:nvPr/>
          </p:nvSpPr>
          <p:spPr>
            <a:xfrm>
              <a:off x="5664508" y="629622"/>
              <a:ext cx="2470238" cy="307777"/>
            </a:xfrm>
            <a:prstGeom prst="rect">
              <a:avLst/>
            </a:prstGeom>
            <a:noFill/>
          </p:spPr>
          <p:txBody>
            <a:bodyPr wrap="square" rtlCol="0">
              <a:spAutoFit/>
            </a:bodyPr>
            <a:lstStyle/>
            <a:p>
              <a:r>
                <a:rPr kumimoji="1" lang="en-GB" altLang="zh-CN" sz="1400" dirty="0"/>
                <a:t>Decision time points</a:t>
              </a:r>
              <a:endParaRPr kumimoji="1" lang="zh-CN" altLang="en-US" sz="1400" dirty="0"/>
            </a:p>
          </p:txBody>
        </p:sp>
      </p:grpSp>
    </p:spTree>
    <p:extLst>
      <p:ext uri="{BB962C8B-B14F-4D97-AF65-F5344CB8AC3E}">
        <p14:creationId xmlns:p14="http://schemas.microsoft.com/office/powerpoint/2010/main" val="3929252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CF29FD7-0EAB-4541-934D-AB4B2EAAEC14}"/>
              </a:ext>
            </a:extLst>
          </p:cNvPr>
          <p:cNvSpPr>
            <a:spLocks noGrp="1"/>
          </p:cNvSpPr>
          <p:nvPr>
            <p:ph type="sldNum" sz="quarter" idx="12"/>
          </p:nvPr>
        </p:nvSpPr>
        <p:spPr>
          <a:xfrm>
            <a:off x="6523593" y="4782624"/>
            <a:ext cx="2133600" cy="273844"/>
          </a:xfrm>
        </p:spPr>
        <p:txBody>
          <a:bodyPr/>
          <a:lstStyle/>
          <a:p>
            <a:fld id="{97305D34-217B-E543-8D65-AAE63940395B}" type="slidenum">
              <a:rPr kumimoji="1" lang="zh-CN" altLang="en-US" smtClean="0"/>
              <a:t>21</a:t>
            </a:fld>
            <a:endParaRPr kumimoji="1" lang="zh-CN" altLang="en-US"/>
          </a:p>
        </p:txBody>
      </p:sp>
      <p:pic>
        <p:nvPicPr>
          <p:cNvPr id="22" name="图片 21" descr="colour.png">
            <a:extLst>
              <a:ext uri="{FF2B5EF4-FFF2-40B4-BE49-F238E27FC236}">
                <a16:creationId xmlns:a16="http://schemas.microsoft.com/office/drawing/2014/main" id="{885E019B-B7E5-3047-B02C-D775C8BD93A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8102228" y="199869"/>
            <a:ext cx="844009" cy="316504"/>
          </a:xfrm>
          <a:prstGeom prst="rect">
            <a:avLst/>
          </a:prstGeom>
        </p:spPr>
      </p:pic>
      <p:sp>
        <p:nvSpPr>
          <p:cNvPr id="30" name="标题 1">
            <a:extLst>
              <a:ext uri="{FF2B5EF4-FFF2-40B4-BE49-F238E27FC236}">
                <a16:creationId xmlns:a16="http://schemas.microsoft.com/office/drawing/2014/main" id="{9CEA489F-708E-CE4F-AA57-4B0A6E0F9452}"/>
              </a:ext>
            </a:extLst>
          </p:cNvPr>
          <p:cNvSpPr>
            <a:spLocks noGrp="1"/>
          </p:cNvSpPr>
          <p:nvPr>
            <p:ph type="title"/>
          </p:nvPr>
        </p:nvSpPr>
        <p:spPr>
          <a:xfrm>
            <a:off x="16996" y="138101"/>
            <a:ext cx="9144000" cy="474654"/>
          </a:xfrm>
          <a:solidFill>
            <a:srgbClr val="A6A6A6">
              <a:alpha val="21000"/>
            </a:srgbClr>
          </a:solidFill>
          <a:ln>
            <a:noFill/>
          </a:ln>
        </p:spPr>
        <p:txBody>
          <a:bodyPr>
            <a:noAutofit/>
          </a:bodyPr>
          <a:lstStyle/>
          <a:p>
            <a:r>
              <a:rPr lang="en-US" altLang="zh-CN" sz="3600" b="1" dirty="0">
                <a:latin typeface="+mn-lt"/>
                <a:cs typeface="Avenir Next Medium"/>
              </a:rPr>
              <a:t>Network Simulation</a:t>
            </a:r>
            <a:endParaRPr lang="zh-CN" altLang="en-US" sz="3600" b="1" dirty="0">
              <a:latin typeface="+mn-lt"/>
              <a:cs typeface="Avenir Next Medium"/>
            </a:endParaRPr>
          </a:p>
        </p:txBody>
      </p:sp>
      <p:sp>
        <p:nvSpPr>
          <p:cNvPr id="3" name="矩形 2">
            <a:extLst>
              <a:ext uri="{FF2B5EF4-FFF2-40B4-BE49-F238E27FC236}">
                <a16:creationId xmlns:a16="http://schemas.microsoft.com/office/drawing/2014/main" id="{04F17DF3-6652-5242-BA25-C43BB6EED0CA}"/>
              </a:ext>
            </a:extLst>
          </p:cNvPr>
          <p:cNvSpPr/>
          <p:nvPr/>
        </p:nvSpPr>
        <p:spPr>
          <a:xfrm>
            <a:off x="0" y="459817"/>
            <a:ext cx="8863532" cy="1117294"/>
          </a:xfrm>
          <a:prstGeom prst="rect">
            <a:avLst/>
          </a:prstGeom>
        </p:spPr>
        <p:txBody>
          <a:bodyPr wrap="square">
            <a:spAutoFit/>
          </a:bodyPr>
          <a:lstStyle/>
          <a:p>
            <a:pPr>
              <a:lnSpc>
                <a:spcPct val="150000"/>
              </a:lnSpc>
            </a:pPr>
            <a:r>
              <a:rPr lang="en-GB" altLang="zh-CN" b="1" dirty="0"/>
              <a:t>The simulator is essential to verify our proposed method. </a:t>
            </a:r>
          </a:p>
          <a:p>
            <a:pPr>
              <a:lnSpc>
                <a:spcPct val="150000"/>
              </a:lnSpc>
            </a:pPr>
            <a:r>
              <a:rPr lang="en-GB" altLang="zh-CN" sz="1400" b="1" dirty="0" err="1"/>
              <a:t>OMNeT</a:t>
            </a:r>
            <a:r>
              <a:rPr lang="en-GB" altLang="zh-CN" sz="1400" b="1" dirty="0"/>
              <a:t>++:  </a:t>
            </a:r>
            <a:r>
              <a:rPr kumimoji="1" lang="en-GB" altLang="zh-CN" sz="1200" dirty="0"/>
              <a:t>an extensible, modular, component-based C++ simulation library and framework, primarily for building network simulators.</a:t>
            </a:r>
          </a:p>
          <a:p>
            <a:pPr>
              <a:lnSpc>
                <a:spcPct val="150000"/>
              </a:lnSpc>
            </a:pPr>
            <a:r>
              <a:rPr kumimoji="1" lang="en-GB" altLang="zh-CN" sz="1400" b="1" dirty="0"/>
              <a:t>INET</a:t>
            </a:r>
            <a:r>
              <a:rPr kumimoji="1" lang="zh-CN" altLang="en-GB" sz="1400" b="1" dirty="0"/>
              <a:t>：</a:t>
            </a:r>
            <a:r>
              <a:rPr kumimoji="1" lang="en-GB" altLang="zh-CN" sz="1200" dirty="0"/>
              <a:t>a comprehensive open-source model library created for OMNeT++.</a:t>
            </a:r>
            <a:endParaRPr kumimoji="1" lang="en-GB" altLang="zh-CN" sz="1400" dirty="0"/>
          </a:p>
        </p:txBody>
      </p:sp>
      <p:pic>
        <p:nvPicPr>
          <p:cNvPr id="6" name="图片 5">
            <a:extLst>
              <a:ext uri="{FF2B5EF4-FFF2-40B4-BE49-F238E27FC236}">
                <a16:creationId xmlns:a16="http://schemas.microsoft.com/office/drawing/2014/main" id="{41BC5959-6E9C-CD4F-8643-E898BC975EE1}"/>
              </a:ext>
            </a:extLst>
          </p:cNvPr>
          <p:cNvPicPr>
            <a:picLocks noChangeAspect="1"/>
          </p:cNvPicPr>
          <p:nvPr/>
        </p:nvPicPr>
        <p:blipFill>
          <a:blip r:embed="rId4"/>
          <a:stretch>
            <a:fillRect/>
          </a:stretch>
        </p:blipFill>
        <p:spPr>
          <a:xfrm>
            <a:off x="4311402" y="1933937"/>
            <a:ext cx="4424383" cy="2108818"/>
          </a:xfrm>
          <a:prstGeom prst="rect">
            <a:avLst/>
          </a:prstGeom>
        </p:spPr>
      </p:pic>
      <p:sp>
        <p:nvSpPr>
          <p:cNvPr id="7" name="矩形 6">
            <a:extLst>
              <a:ext uri="{FF2B5EF4-FFF2-40B4-BE49-F238E27FC236}">
                <a16:creationId xmlns:a16="http://schemas.microsoft.com/office/drawing/2014/main" id="{A7AEC52E-A50F-C440-AC0C-C453350DD096}"/>
              </a:ext>
            </a:extLst>
          </p:cNvPr>
          <p:cNvSpPr/>
          <p:nvPr/>
        </p:nvSpPr>
        <p:spPr>
          <a:xfrm>
            <a:off x="-1" y="1488256"/>
            <a:ext cx="4800600" cy="382092"/>
          </a:xfrm>
          <a:prstGeom prst="rect">
            <a:avLst/>
          </a:prstGeom>
        </p:spPr>
        <p:txBody>
          <a:bodyPr wrap="square">
            <a:spAutoFit/>
          </a:bodyPr>
          <a:lstStyle/>
          <a:p>
            <a:pPr>
              <a:lnSpc>
                <a:spcPct val="150000"/>
              </a:lnSpc>
            </a:pPr>
            <a:r>
              <a:rPr lang="en-US" altLang="zh-CN" sz="1400" b="1" dirty="0"/>
              <a:t>NeSTiNg </a:t>
            </a:r>
            <a:r>
              <a:rPr lang="en-US" altLang="zh-CN" sz="1200" dirty="0"/>
              <a:t>Network Simulator for Time-Sensitive Networking (TSN)</a:t>
            </a:r>
            <a:endParaRPr lang="en-US" altLang="zh-CN" sz="1400" dirty="0"/>
          </a:p>
        </p:txBody>
      </p:sp>
      <p:sp>
        <p:nvSpPr>
          <p:cNvPr id="9" name="文本框 8">
            <a:extLst>
              <a:ext uri="{FF2B5EF4-FFF2-40B4-BE49-F238E27FC236}">
                <a16:creationId xmlns:a16="http://schemas.microsoft.com/office/drawing/2014/main" id="{31377245-BF82-A344-B0B0-9BA4CF3A2516}"/>
              </a:ext>
            </a:extLst>
          </p:cNvPr>
          <p:cNvSpPr txBox="1"/>
          <p:nvPr/>
        </p:nvSpPr>
        <p:spPr>
          <a:xfrm>
            <a:off x="173007" y="4413607"/>
            <a:ext cx="7337065" cy="382092"/>
          </a:xfrm>
          <a:prstGeom prst="rect">
            <a:avLst/>
          </a:prstGeom>
          <a:noFill/>
          <a:ln w="19050">
            <a:solidFill>
              <a:schemeClr val="tx1">
                <a:lumMod val="50000"/>
                <a:lumOff val="50000"/>
              </a:schemeClr>
            </a:solidFill>
          </a:ln>
        </p:spPr>
        <p:txBody>
          <a:bodyPr wrap="square" rtlCol="0">
            <a:spAutoFit/>
          </a:bodyPr>
          <a:lstStyle/>
          <a:p>
            <a:pPr>
              <a:lnSpc>
                <a:spcPct val="150000"/>
              </a:lnSpc>
            </a:pPr>
            <a:r>
              <a:rPr kumimoji="1" lang="en-US" altLang="zh-CN" sz="1400" dirty="0"/>
              <a:t>The existing simulators are based on TSN standards and not suitable for our proposed method.</a:t>
            </a:r>
            <a:endParaRPr kumimoji="1" lang="zh-CN" altLang="en-US" sz="1400" dirty="0"/>
          </a:p>
        </p:txBody>
      </p:sp>
      <p:sp>
        <p:nvSpPr>
          <p:cNvPr id="10" name="矩形 9">
            <a:extLst>
              <a:ext uri="{FF2B5EF4-FFF2-40B4-BE49-F238E27FC236}">
                <a16:creationId xmlns:a16="http://schemas.microsoft.com/office/drawing/2014/main" id="{B97F67E3-1B28-1E49-99E6-507C5BE2D9F1}"/>
              </a:ext>
            </a:extLst>
          </p:cNvPr>
          <p:cNvSpPr/>
          <p:nvPr/>
        </p:nvSpPr>
        <p:spPr>
          <a:xfrm>
            <a:off x="4237593" y="4059045"/>
            <a:ext cx="4572000" cy="169277"/>
          </a:xfrm>
          <a:prstGeom prst="rect">
            <a:avLst/>
          </a:prstGeom>
        </p:spPr>
        <p:txBody>
          <a:bodyPr>
            <a:spAutoFit/>
          </a:bodyPr>
          <a:lstStyle/>
          <a:p>
            <a:r>
              <a:rPr lang="en-GB" altLang="zh-CN" sz="500" dirty="0"/>
              <a:t>Falk, Jonathan, et al. "</a:t>
            </a:r>
            <a:r>
              <a:rPr lang="en-GB" altLang="zh-CN" sz="500" dirty="0" err="1"/>
              <a:t>NeSTiNg</a:t>
            </a:r>
            <a:r>
              <a:rPr lang="en-GB" altLang="zh-CN" sz="500" dirty="0"/>
              <a:t>: Simulating IEEE time-sensitive networking (TSN) in OMNeT++." </a:t>
            </a:r>
            <a:r>
              <a:rPr lang="en-GB" altLang="zh-CN" sz="500" i="1" dirty="0"/>
              <a:t>2019 International Conference on Networked Systems (</a:t>
            </a:r>
            <a:r>
              <a:rPr lang="en-GB" altLang="zh-CN" sz="500" i="1" dirty="0" err="1"/>
              <a:t>NetSys</a:t>
            </a:r>
            <a:r>
              <a:rPr lang="en-GB" altLang="zh-CN" sz="500" i="1" dirty="0"/>
              <a:t>)</a:t>
            </a:r>
            <a:r>
              <a:rPr lang="en-GB" altLang="zh-CN" sz="500" dirty="0"/>
              <a:t>. IEEE, 2019.</a:t>
            </a:r>
            <a:endParaRPr lang="zh-CN" altLang="en-US" sz="500" dirty="0"/>
          </a:p>
        </p:txBody>
      </p:sp>
      <p:grpSp>
        <p:nvGrpSpPr>
          <p:cNvPr id="14" name="组合 13">
            <a:extLst>
              <a:ext uri="{FF2B5EF4-FFF2-40B4-BE49-F238E27FC236}">
                <a16:creationId xmlns:a16="http://schemas.microsoft.com/office/drawing/2014/main" id="{D5E1E7FB-CC3C-1F4A-BEFC-C264EEB8973B}"/>
              </a:ext>
            </a:extLst>
          </p:cNvPr>
          <p:cNvGrpSpPr/>
          <p:nvPr/>
        </p:nvGrpSpPr>
        <p:grpSpPr>
          <a:xfrm>
            <a:off x="408215" y="1961408"/>
            <a:ext cx="3672089" cy="2053875"/>
            <a:chOff x="769282" y="2332192"/>
            <a:chExt cx="3262036" cy="1650520"/>
          </a:xfrm>
        </p:grpSpPr>
        <p:grpSp>
          <p:nvGrpSpPr>
            <p:cNvPr id="13" name="组合 12">
              <a:extLst>
                <a:ext uri="{FF2B5EF4-FFF2-40B4-BE49-F238E27FC236}">
                  <a16:creationId xmlns:a16="http://schemas.microsoft.com/office/drawing/2014/main" id="{7B5EE249-F19D-DE4A-A9CF-717A3A9912C9}"/>
                </a:ext>
              </a:extLst>
            </p:cNvPr>
            <p:cNvGrpSpPr/>
            <p:nvPr/>
          </p:nvGrpSpPr>
          <p:grpSpPr>
            <a:xfrm>
              <a:off x="769282" y="2332192"/>
              <a:ext cx="3262036" cy="1650520"/>
              <a:chOff x="769283" y="2322321"/>
              <a:chExt cx="3262036" cy="1650520"/>
            </a:xfrm>
          </p:grpSpPr>
          <p:sp>
            <p:nvSpPr>
              <p:cNvPr id="2" name="矩形 1">
                <a:extLst>
                  <a:ext uri="{FF2B5EF4-FFF2-40B4-BE49-F238E27FC236}">
                    <a16:creationId xmlns:a16="http://schemas.microsoft.com/office/drawing/2014/main" id="{16A2B493-4170-A549-9403-A0C5A25225C8}"/>
                  </a:ext>
                </a:extLst>
              </p:cNvPr>
              <p:cNvSpPr/>
              <p:nvPr/>
            </p:nvSpPr>
            <p:spPr>
              <a:xfrm>
                <a:off x="769283" y="3622637"/>
                <a:ext cx="3262036" cy="350204"/>
              </a:xfrm>
              <a:prstGeom prst="rect">
                <a:avLst/>
              </a:prstGeom>
              <a:solidFill>
                <a:schemeClr val="bg1">
                  <a:lumMod val="75000"/>
                </a:schemeClr>
              </a:solidFill>
              <a:ln w="1270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100" b="1" dirty="0">
                    <a:solidFill>
                      <a:schemeClr val="tx1"/>
                    </a:solidFill>
                  </a:rPr>
                  <a:t>OMNeT++</a:t>
                </a:r>
              </a:p>
              <a:p>
                <a:pPr algn="ctr"/>
                <a:r>
                  <a:rPr kumimoji="1" lang="en-US" altLang="zh-CN" sz="1000" dirty="0">
                    <a:solidFill>
                      <a:schemeClr val="tx1"/>
                    </a:solidFill>
                  </a:rPr>
                  <a:t>IDE and Simulation kernel</a:t>
                </a:r>
                <a:endParaRPr kumimoji="1" lang="zh-CN" altLang="en-US" sz="1000" dirty="0">
                  <a:solidFill>
                    <a:schemeClr val="tx1"/>
                  </a:solidFill>
                </a:endParaRPr>
              </a:p>
            </p:txBody>
          </p:sp>
          <p:sp>
            <p:nvSpPr>
              <p:cNvPr id="5" name="矩形 4">
                <a:extLst>
                  <a:ext uri="{FF2B5EF4-FFF2-40B4-BE49-F238E27FC236}">
                    <a16:creationId xmlns:a16="http://schemas.microsoft.com/office/drawing/2014/main" id="{574D27FF-5517-FE45-B2AF-CC3743E0A0E1}"/>
                  </a:ext>
                </a:extLst>
              </p:cNvPr>
              <p:cNvSpPr/>
              <p:nvPr/>
            </p:nvSpPr>
            <p:spPr>
              <a:xfrm>
                <a:off x="769283" y="2557876"/>
                <a:ext cx="3262036" cy="1030463"/>
              </a:xfrm>
              <a:prstGeom prst="rect">
                <a:avLst/>
              </a:prstGeom>
              <a:solidFill>
                <a:schemeClr val="accent2">
                  <a:lumMod val="60000"/>
                  <a:lumOff val="40000"/>
                </a:schemeClr>
              </a:solidFill>
              <a:ln w="12700">
                <a:solidFill>
                  <a:schemeClr val="accent2">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zh-CN" altLang="en-US" dirty="0"/>
              </a:p>
            </p:txBody>
          </p:sp>
          <p:sp>
            <p:nvSpPr>
              <p:cNvPr id="11" name="矩形 10">
                <a:extLst>
                  <a:ext uri="{FF2B5EF4-FFF2-40B4-BE49-F238E27FC236}">
                    <a16:creationId xmlns:a16="http://schemas.microsoft.com/office/drawing/2014/main" id="{DC8CDF57-CD69-EB4A-97A2-BDEE1F870D51}"/>
                  </a:ext>
                </a:extLst>
              </p:cNvPr>
              <p:cNvSpPr/>
              <p:nvPr/>
            </p:nvSpPr>
            <p:spPr>
              <a:xfrm>
                <a:off x="1572986" y="2595419"/>
                <a:ext cx="1654628" cy="554514"/>
              </a:xfrm>
              <a:prstGeom prst="rect">
                <a:avLst/>
              </a:prstGeom>
              <a:solidFill>
                <a:schemeClr val="accent3">
                  <a:lumMod val="40000"/>
                  <a:lumOff val="60000"/>
                </a:schemeClr>
              </a:solidFill>
              <a:ln w="127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100" b="1" dirty="0">
                    <a:solidFill>
                      <a:schemeClr val="tx1"/>
                    </a:solidFill>
                  </a:rPr>
                  <a:t>NeSTiNg</a:t>
                </a:r>
              </a:p>
              <a:p>
                <a:pPr algn="ctr"/>
                <a:r>
                  <a:rPr kumimoji="1" lang="en-US" altLang="zh-CN" sz="1000" dirty="0">
                    <a:solidFill>
                      <a:schemeClr val="tx1"/>
                    </a:solidFill>
                  </a:rPr>
                  <a:t>Real-time Ethernet</a:t>
                </a:r>
                <a:endParaRPr kumimoji="1" lang="zh-CN" altLang="en-US" sz="1100" dirty="0">
                  <a:solidFill>
                    <a:schemeClr val="tx1"/>
                  </a:solidFill>
                </a:endParaRPr>
              </a:p>
            </p:txBody>
          </p:sp>
          <p:sp>
            <p:nvSpPr>
              <p:cNvPr id="12" name="矩形 11">
                <a:extLst>
                  <a:ext uri="{FF2B5EF4-FFF2-40B4-BE49-F238E27FC236}">
                    <a16:creationId xmlns:a16="http://schemas.microsoft.com/office/drawing/2014/main" id="{92489777-8EE0-EE4A-ABA2-ECB3A0F3C53E}"/>
                  </a:ext>
                </a:extLst>
              </p:cNvPr>
              <p:cNvSpPr/>
              <p:nvPr/>
            </p:nvSpPr>
            <p:spPr>
              <a:xfrm>
                <a:off x="769283" y="2322321"/>
                <a:ext cx="3262036" cy="216223"/>
              </a:xfrm>
              <a:prstGeom prst="rect">
                <a:avLst/>
              </a:prstGeom>
              <a:solidFill>
                <a:schemeClr val="accent5">
                  <a:lumMod val="40000"/>
                  <a:lumOff val="60000"/>
                </a:schemeClr>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100" b="1" dirty="0">
                    <a:solidFill>
                      <a:schemeClr val="tx1"/>
                    </a:solidFill>
                  </a:rPr>
                  <a:t>In-Vehicle network model</a:t>
                </a:r>
                <a:endParaRPr kumimoji="1" lang="zh-CN" altLang="en-US" sz="1100" b="1" dirty="0">
                  <a:solidFill>
                    <a:schemeClr val="tx1"/>
                  </a:solidFill>
                </a:endParaRPr>
              </a:p>
            </p:txBody>
          </p:sp>
        </p:grpSp>
        <p:sp>
          <p:nvSpPr>
            <p:cNvPr id="8" name="文本框 7">
              <a:extLst>
                <a:ext uri="{FF2B5EF4-FFF2-40B4-BE49-F238E27FC236}">
                  <a16:creationId xmlns:a16="http://schemas.microsoft.com/office/drawing/2014/main" id="{5B141B07-6C1D-FF41-BB65-9D3B83BFF986}"/>
                </a:ext>
              </a:extLst>
            </p:cNvPr>
            <p:cNvSpPr txBox="1"/>
            <p:nvPr/>
          </p:nvSpPr>
          <p:spPr>
            <a:xfrm>
              <a:off x="1261381" y="3239401"/>
              <a:ext cx="2277835" cy="415498"/>
            </a:xfrm>
            <a:prstGeom prst="rect">
              <a:avLst/>
            </a:prstGeom>
            <a:noFill/>
          </p:spPr>
          <p:txBody>
            <a:bodyPr wrap="square" rtlCol="0">
              <a:spAutoFit/>
            </a:bodyPr>
            <a:lstStyle/>
            <a:p>
              <a:pPr algn="ctr"/>
              <a:r>
                <a:rPr kumimoji="1" lang="en-US" altLang="zh-CN" sz="1100" b="1" dirty="0"/>
                <a:t>INET-Framework</a:t>
              </a:r>
            </a:p>
            <a:p>
              <a:pPr algn="ctr"/>
              <a:r>
                <a:rPr kumimoji="1" lang="en-US" altLang="zh-CN" sz="1000" dirty="0"/>
                <a:t>Internet technologies </a:t>
              </a:r>
            </a:p>
          </p:txBody>
        </p:sp>
      </p:grpSp>
    </p:spTree>
    <p:extLst>
      <p:ext uri="{BB962C8B-B14F-4D97-AF65-F5344CB8AC3E}">
        <p14:creationId xmlns:p14="http://schemas.microsoft.com/office/powerpoint/2010/main" val="4013086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CF29FD7-0EAB-4541-934D-AB4B2EAAEC14}"/>
              </a:ext>
            </a:extLst>
          </p:cNvPr>
          <p:cNvSpPr>
            <a:spLocks noGrp="1"/>
          </p:cNvSpPr>
          <p:nvPr>
            <p:ph type="sldNum" sz="quarter" idx="12"/>
          </p:nvPr>
        </p:nvSpPr>
        <p:spPr/>
        <p:txBody>
          <a:bodyPr/>
          <a:lstStyle/>
          <a:p>
            <a:fld id="{97305D34-217B-E543-8D65-AAE63940395B}" type="slidenum">
              <a:rPr kumimoji="1" lang="zh-CN" altLang="en-US" smtClean="0"/>
              <a:t>22</a:t>
            </a:fld>
            <a:endParaRPr kumimoji="1" lang="zh-CN" altLang="en-US"/>
          </a:p>
        </p:txBody>
      </p:sp>
      <p:pic>
        <p:nvPicPr>
          <p:cNvPr id="22" name="图片 21" descr="colour.png">
            <a:extLst>
              <a:ext uri="{FF2B5EF4-FFF2-40B4-BE49-F238E27FC236}">
                <a16:creationId xmlns:a16="http://schemas.microsoft.com/office/drawing/2014/main" id="{885E019B-B7E5-3047-B02C-D775C8BD93A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5195" y="4745934"/>
            <a:ext cx="844009" cy="316504"/>
          </a:xfrm>
          <a:prstGeom prst="rect">
            <a:avLst/>
          </a:prstGeom>
        </p:spPr>
      </p:pic>
      <p:grpSp>
        <p:nvGrpSpPr>
          <p:cNvPr id="17" name="组合 16">
            <a:extLst>
              <a:ext uri="{FF2B5EF4-FFF2-40B4-BE49-F238E27FC236}">
                <a16:creationId xmlns:a16="http://schemas.microsoft.com/office/drawing/2014/main" id="{4529D408-12DC-534A-9269-7F7851A2B530}"/>
              </a:ext>
            </a:extLst>
          </p:cNvPr>
          <p:cNvGrpSpPr/>
          <p:nvPr/>
        </p:nvGrpSpPr>
        <p:grpSpPr>
          <a:xfrm>
            <a:off x="1077322" y="164709"/>
            <a:ext cx="7427185" cy="4978791"/>
            <a:chOff x="1259615" y="115194"/>
            <a:chExt cx="7427185" cy="4978791"/>
          </a:xfrm>
        </p:grpSpPr>
        <p:pic>
          <p:nvPicPr>
            <p:cNvPr id="2" name="图片 1">
              <a:extLst>
                <a:ext uri="{FF2B5EF4-FFF2-40B4-BE49-F238E27FC236}">
                  <a16:creationId xmlns:a16="http://schemas.microsoft.com/office/drawing/2014/main" id="{A8A3144D-9FB2-1B49-ADE5-E119B4260E2A}"/>
                </a:ext>
              </a:extLst>
            </p:cNvPr>
            <p:cNvPicPr>
              <a:picLocks noChangeAspect="1"/>
            </p:cNvPicPr>
            <p:nvPr/>
          </p:nvPicPr>
          <p:blipFill>
            <a:blip r:embed="rId4"/>
            <a:stretch>
              <a:fillRect/>
            </a:stretch>
          </p:blipFill>
          <p:spPr>
            <a:xfrm>
              <a:off x="1259615" y="115194"/>
              <a:ext cx="2662372" cy="4688089"/>
            </a:xfrm>
            <a:prstGeom prst="rect">
              <a:avLst/>
            </a:prstGeom>
            <a:ln w="19050">
              <a:solidFill>
                <a:schemeClr val="tx1">
                  <a:lumMod val="50000"/>
                  <a:lumOff val="50000"/>
                </a:schemeClr>
              </a:solidFill>
            </a:ln>
          </p:spPr>
        </p:pic>
        <p:pic>
          <p:nvPicPr>
            <p:cNvPr id="14" name="图片 13">
              <a:extLst>
                <a:ext uri="{FF2B5EF4-FFF2-40B4-BE49-F238E27FC236}">
                  <a16:creationId xmlns:a16="http://schemas.microsoft.com/office/drawing/2014/main" id="{A74DC715-3EBC-914E-93B6-9F4DAE05967D}"/>
                </a:ext>
              </a:extLst>
            </p:cNvPr>
            <p:cNvPicPr>
              <a:picLocks noChangeAspect="1"/>
            </p:cNvPicPr>
            <p:nvPr/>
          </p:nvPicPr>
          <p:blipFill>
            <a:blip r:embed="rId5"/>
            <a:stretch>
              <a:fillRect/>
            </a:stretch>
          </p:blipFill>
          <p:spPr>
            <a:xfrm>
              <a:off x="4467552" y="304546"/>
              <a:ext cx="4219248" cy="4106155"/>
            </a:xfrm>
            <a:prstGeom prst="rect">
              <a:avLst/>
            </a:prstGeom>
            <a:solidFill>
              <a:schemeClr val="bg1">
                <a:lumMod val="50000"/>
              </a:schemeClr>
            </a:solidFill>
            <a:ln w="19050">
              <a:solidFill>
                <a:schemeClr val="tx1">
                  <a:lumMod val="50000"/>
                  <a:lumOff val="50000"/>
                </a:schemeClr>
              </a:solidFill>
            </a:ln>
          </p:spPr>
        </p:pic>
        <p:sp>
          <p:nvSpPr>
            <p:cNvPr id="18" name="文本框 17">
              <a:extLst>
                <a:ext uri="{FF2B5EF4-FFF2-40B4-BE49-F238E27FC236}">
                  <a16:creationId xmlns:a16="http://schemas.microsoft.com/office/drawing/2014/main" id="{49E2F575-A15B-3443-ADCF-67DA53CACC35}"/>
                </a:ext>
              </a:extLst>
            </p:cNvPr>
            <p:cNvSpPr txBox="1"/>
            <p:nvPr/>
          </p:nvSpPr>
          <p:spPr>
            <a:xfrm>
              <a:off x="6485325" y="4454994"/>
              <a:ext cx="737668" cy="276999"/>
            </a:xfrm>
            <a:prstGeom prst="rect">
              <a:avLst/>
            </a:prstGeom>
            <a:noFill/>
          </p:spPr>
          <p:txBody>
            <a:bodyPr wrap="square" rtlCol="0">
              <a:spAutoFit/>
            </a:bodyPr>
            <a:lstStyle/>
            <a:p>
              <a:r>
                <a:rPr kumimoji="1" lang="en-US" altLang="zh-CN" sz="1200" dirty="0">
                  <a:latin typeface="Century Gothic" panose="020B0502020202020204" pitchFamily="34" charset="0"/>
                </a:rPr>
                <a:t>.</a:t>
              </a:r>
              <a:r>
                <a:rPr kumimoji="1" lang="en-US" altLang="zh-CN" sz="1200" dirty="0" err="1">
                  <a:latin typeface="Century Gothic" panose="020B0502020202020204" pitchFamily="34" charset="0"/>
                </a:rPr>
                <a:t>ini</a:t>
              </a:r>
              <a:endParaRPr kumimoji="1" lang="zh-CN" altLang="en-US" sz="1200" dirty="0">
                <a:latin typeface="Century Gothic" panose="020B0502020202020204" pitchFamily="34" charset="0"/>
              </a:endParaRPr>
            </a:p>
          </p:txBody>
        </p:sp>
        <p:sp>
          <p:nvSpPr>
            <p:cNvPr id="20" name="文本框 19">
              <a:extLst>
                <a:ext uri="{FF2B5EF4-FFF2-40B4-BE49-F238E27FC236}">
                  <a16:creationId xmlns:a16="http://schemas.microsoft.com/office/drawing/2014/main" id="{F99C2DE9-DFBB-0B4F-BF42-1DB79A90FF98}"/>
                </a:ext>
              </a:extLst>
            </p:cNvPr>
            <p:cNvSpPr txBox="1"/>
            <p:nvPr/>
          </p:nvSpPr>
          <p:spPr>
            <a:xfrm>
              <a:off x="2221967" y="4816986"/>
              <a:ext cx="737668" cy="276999"/>
            </a:xfrm>
            <a:prstGeom prst="rect">
              <a:avLst/>
            </a:prstGeom>
            <a:noFill/>
          </p:spPr>
          <p:txBody>
            <a:bodyPr wrap="square" rtlCol="0">
              <a:spAutoFit/>
            </a:bodyPr>
            <a:lstStyle/>
            <a:p>
              <a:r>
                <a:rPr kumimoji="1" lang="en-US" altLang="zh-CN" sz="1200" dirty="0">
                  <a:latin typeface="Century Gothic" panose="020B0502020202020204" pitchFamily="34" charset="0"/>
                </a:rPr>
                <a:t>.</a:t>
              </a:r>
              <a:r>
                <a:rPr kumimoji="1" lang="en-US" altLang="zh-CN" sz="1200" dirty="0" err="1">
                  <a:latin typeface="Century Gothic" panose="020B0502020202020204" pitchFamily="34" charset="0"/>
                </a:rPr>
                <a:t>ned</a:t>
              </a:r>
              <a:endParaRPr kumimoji="1" lang="zh-CN" altLang="en-US" sz="1200" dirty="0">
                <a:latin typeface="Century Gothic" panose="020B0502020202020204" pitchFamily="34" charset="0"/>
              </a:endParaRPr>
            </a:p>
          </p:txBody>
        </p:sp>
      </p:grpSp>
      <p:pic>
        <p:nvPicPr>
          <p:cNvPr id="16" name="图片 15">
            <a:extLst>
              <a:ext uri="{FF2B5EF4-FFF2-40B4-BE49-F238E27FC236}">
                <a16:creationId xmlns:a16="http://schemas.microsoft.com/office/drawing/2014/main" id="{1754BB68-8164-9D48-B346-FC4D2246EA26}"/>
              </a:ext>
            </a:extLst>
          </p:cNvPr>
          <p:cNvPicPr>
            <a:picLocks noChangeAspect="1"/>
          </p:cNvPicPr>
          <p:nvPr/>
        </p:nvPicPr>
        <p:blipFill>
          <a:blip r:embed="rId6"/>
          <a:stretch>
            <a:fillRect/>
          </a:stretch>
        </p:blipFill>
        <p:spPr>
          <a:xfrm>
            <a:off x="2502933" y="1473272"/>
            <a:ext cx="3358072" cy="2405783"/>
          </a:xfrm>
          <a:prstGeom prst="rect">
            <a:avLst/>
          </a:prstGeom>
        </p:spPr>
      </p:pic>
    </p:spTree>
    <p:extLst>
      <p:ext uri="{BB962C8B-B14F-4D97-AF65-F5344CB8AC3E}">
        <p14:creationId xmlns:p14="http://schemas.microsoft.com/office/powerpoint/2010/main" val="187909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CF29FD7-0EAB-4541-934D-AB4B2EAAEC14}"/>
              </a:ext>
            </a:extLst>
          </p:cNvPr>
          <p:cNvSpPr>
            <a:spLocks noGrp="1"/>
          </p:cNvSpPr>
          <p:nvPr>
            <p:ph type="sldNum" sz="quarter" idx="12"/>
          </p:nvPr>
        </p:nvSpPr>
        <p:spPr/>
        <p:txBody>
          <a:bodyPr/>
          <a:lstStyle/>
          <a:p>
            <a:fld id="{97305D34-217B-E543-8D65-AAE63940395B}" type="slidenum">
              <a:rPr kumimoji="1" lang="zh-CN" altLang="en-US" smtClean="0"/>
              <a:t>23</a:t>
            </a:fld>
            <a:endParaRPr kumimoji="1" lang="zh-CN" altLang="en-US"/>
          </a:p>
        </p:txBody>
      </p:sp>
      <p:pic>
        <p:nvPicPr>
          <p:cNvPr id="22" name="图片 21" descr="colour.png">
            <a:extLst>
              <a:ext uri="{FF2B5EF4-FFF2-40B4-BE49-F238E27FC236}">
                <a16:creationId xmlns:a16="http://schemas.microsoft.com/office/drawing/2014/main" id="{885E019B-B7E5-3047-B02C-D775C8BD93A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5195" y="4745934"/>
            <a:ext cx="844009" cy="316504"/>
          </a:xfrm>
          <a:prstGeom prst="rect">
            <a:avLst/>
          </a:prstGeom>
        </p:spPr>
      </p:pic>
      <p:grpSp>
        <p:nvGrpSpPr>
          <p:cNvPr id="11" name="组合 10">
            <a:extLst>
              <a:ext uri="{FF2B5EF4-FFF2-40B4-BE49-F238E27FC236}">
                <a16:creationId xmlns:a16="http://schemas.microsoft.com/office/drawing/2014/main" id="{E579C6F0-61F0-D344-94F3-031318D0CF62}"/>
              </a:ext>
            </a:extLst>
          </p:cNvPr>
          <p:cNvGrpSpPr/>
          <p:nvPr/>
        </p:nvGrpSpPr>
        <p:grpSpPr>
          <a:xfrm>
            <a:off x="756130" y="33570"/>
            <a:ext cx="7754071" cy="4733694"/>
            <a:chOff x="1020181" y="33570"/>
            <a:chExt cx="7754071" cy="4733694"/>
          </a:xfrm>
        </p:grpSpPr>
        <p:pic>
          <p:nvPicPr>
            <p:cNvPr id="7" name="图片 6">
              <a:extLst>
                <a:ext uri="{FF2B5EF4-FFF2-40B4-BE49-F238E27FC236}">
                  <a16:creationId xmlns:a16="http://schemas.microsoft.com/office/drawing/2014/main" id="{1B41C276-9BA9-E443-AD21-98F893038A4A}"/>
                </a:ext>
              </a:extLst>
            </p:cNvPr>
            <p:cNvPicPr>
              <a:picLocks noChangeAspect="1"/>
            </p:cNvPicPr>
            <p:nvPr/>
          </p:nvPicPr>
          <p:blipFill>
            <a:blip r:embed="rId4"/>
            <a:stretch>
              <a:fillRect/>
            </a:stretch>
          </p:blipFill>
          <p:spPr>
            <a:xfrm>
              <a:off x="1020181" y="33570"/>
              <a:ext cx="5756119" cy="4733694"/>
            </a:xfrm>
            <a:prstGeom prst="rect">
              <a:avLst/>
            </a:prstGeom>
          </p:spPr>
        </p:pic>
        <p:pic>
          <p:nvPicPr>
            <p:cNvPr id="8" name="图片 7">
              <a:extLst>
                <a:ext uri="{FF2B5EF4-FFF2-40B4-BE49-F238E27FC236}">
                  <a16:creationId xmlns:a16="http://schemas.microsoft.com/office/drawing/2014/main" id="{6D022A37-F5FB-8D47-8B27-71C89B89B2F6}"/>
                </a:ext>
              </a:extLst>
            </p:cNvPr>
            <p:cNvPicPr>
              <a:picLocks noChangeAspect="1"/>
            </p:cNvPicPr>
            <p:nvPr/>
          </p:nvPicPr>
          <p:blipFill>
            <a:blip r:embed="rId5"/>
            <a:stretch>
              <a:fillRect/>
            </a:stretch>
          </p:blipFill>
          <p:spPr>
            <a:xfrm>
              <a:off x="3841946" y="1862733"/>
              <a:ext cx="4518936" cy="1098000"/>
            </a:xfrm>
            <a:prstGeom prst="rect">
              <a:avLst/>
            </a:prstGeom>
          </p:spPr>
        </p:pic>
        <p:pic>
          <p:nvPicPr>
            <p:cNvPr id="9" name="图片 8">
              <a:extLst>
                <a:ext uri="{FF2B5EF4-FFF2-40B4-BE49-F238E27FC236}">
                  <a16:creationId xmlns:a16="http://schemas.microsoft.com/office/drawing/2014/main" id="{84C7B37D-A21C-AE42-B5EF-A4FD403B6390}"/>
                </a:ext>
              </a:extLst>
            </p:cNvPr>
            <p:cNvPicPr>
              <a:picLocks noChangeAspect="1"/>
            </p:cNvPicPr>
            <p:nvPr/>
          </p:nvPicPr>
          <p:blipFill>
            <a:blip r:embed="rId6"/>
            <a:stretch>
              <a:fillRect/>
            </a:stretch>
          </p:blipFill>
          <p:spPr>
            <a:xfrm>
              <a:off x="3492141" y="3234577"/>
              <a:ext cx="2609273" cy="1511357"/>
            </a:xfrm>
            <a:prstGeom prst="rect">
              <a:avLst/>
            </a:prstGeom>
          </p:spPr>
        </p:pic>
        <p:pic>
          <p:nvPicPr>
            <p:cNvPr id="10" name="图片 9">
              <a:extLst>
                <a:ext uri="{FF2B5EF4-FFF2-40B4-BE49-F238E27FC236}">
                  <a16:creationId xmlns:a16="http://schemas.microsoft.com/office/drawing/2014/main" id="{DFCBE74A-A13B-2D43-8086-6ADD8A4C4180}"/>
                </a:ext>
              </a:extLst>
            </p:cNvPr>
            <p:cNvPicPr>
              <a:picLocks noChangeAspect="1"/>
            </p:cNvPicPr>
            <p:nvPr/>
          </p:nvPicPr>
          <p:blipFill>
            <a:blip r:embed="rId7"/>
            <a:stretch>
              <a:fillRect/>
            </a:stretch>
          </p:blipFill>
          <p:spPr>
            <a:xfrm>
              <a:off x="6133272" y="3234577"/>
              <a:ext cx="2640980" cy="1511357"/>
            </a:xfrm>
            <a:prstGeom prst="rect">
              <a:avLst/>
            </a:prstGeom>
          </p:spPr>
        </p:pic>
      </p:grpSp>
    </p:spTree>
    <p:extLst>
      <p:ext uri="{BB962C8B-B14F-4D97-AF65-F5344CB8AC3E}">
        <p14:creationId xmlns:p14="http://schemas.microsoft.com/office/powerpoint/2010/main" val="639295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4F5DAD-9278-634A-8AC8-96145C4E6FAF}"/>
              </a:ext>
            </a:extLst>
          </p:cNvPr>
          <p:cNvSpPr>
            <a:spLocks noGrp="1"/>
          </p:cNvSpPr>
          <p:nvPr>
            <p:ph type="sldNum" sz="quarter" idx="12"/>
          </p:nvPr>
        </p:nvSpPr>
        <p:spPr/>
        <p:txBody>
          <a:bodyPr/>
          <a:lstStyle/>
          <a:p>
            <a:fld id="{97305D34-217B-E543-8D65-AAE63940395B}" type="slidenum">
              <a:rPr kumimoji="1" lang="zh-CN" altLang="en-US" smtClean="0"/>
              <a:t>24</a:t>
            </a:fld>
            <a:endParaRPr kumimoji="1" lang="zh-CN" altLang="en-US" dirty="0"/>
          </a:p>
        </p:txBody>
      </p:sp>
      <p:sp>
        <p:nvSpPr>
          <p:cNvPr id="3" name="标题 1">
            <a:extLst>
              <a:ext uri="{FF2B5EF4-FFF2-40B4-BE49-F238E27FC236}">
                <a16:creationId xmlns:a16="http://schemas.microsoft.com/office/drawing/2014/main" id="{BE2D7637-720F-7C41-941A-6645DDC5391A}"/>
              </a:ext>
            </a:extLst>
          </p:cNvPr>
          <p:cNvSpPr txBox="1">
            <a:spLocks/>
          </p:cNvSpPr>
          <p:nvPr/>
        </p:nvSpPr>
        <p:spPr>
          <a:xfrm>
            <a:off x="0" y="447674"/>
            <a:ext cx="9144000" cy="566617"/>
          </a:xfrm>
          <a:prstGeom prst="rect">
            <a:avLst/>
          </a:prstGeom>
          <a:solidFill>
            <a:srgbClr val="A6A6A6">
              <a:alpha val="21000"/>
            </a:srgbClr>
          </a:solidFill>
          <a:ln>
            <a:noFill/>
          </a:ln>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600" b="1" dirty="0">
                <a:latin typeface="+mn-lt"/>
              </a:rPr>
              <a:t>Conclusion</a:t>
            </a:r>
          </a:p>
        </p:txBody>
      </p:sp>
      <p:pic>
        <p:nvPicPr>
          <p:cNvPr id="14" name="图片 13" descr="colour.png">
            <a:extLst>
              <a:ext uri="{FF2B5EF4-FFF2-40B4-BE49-F238E27FC236}">
                <a16:creationId xmlns:a16="http://schemas.microsoft.com/office/drawing/2014/main" id="{058E9CB1-1E3A-3043-B1A6-F34D6AFEBDC1}"/>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8147591" y="94189"/>
            <a:ext cx="844009" cy="316504"/>
          </a:xfrm>
          <a:prstGeom prst="rect">
            <a:avLst/>
          </a:prstGeom>
        </p:spPr>
      </p:pic>
      <p:sp>
        <p:nvSpPr>
          <p:cNvPr id="5" name="矩形 4">
            <a:extLst>
              <a:ext uri="{FF2B5EF4-FFF2-40B4-BE49-F238E27FC236}">
                <a16:creationId xmlns:a16="http://schemas.microsoft.com/office/drawing/2014/main" id="{88CB598F-4E81-C444-AD0A-A13A6A27B36D}"/>
              </a:ext>
            </a:extLst>
          </p:cNvPr>
          <p:cNvSpPr/>
          <p:nvPr/>
        </p:nvSpPr>
        <p:spPr>
          <a:xfrm>
            <a:off x="748516" y="1435884"/>
            <a:ext cx="7512058" cy="2639441"/>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GB" altLang="zh-CN" sz="1600" dirty="0"/>
              <a:t>Autonomous vehicles are complex systems. Timing issues are also essential to guarantee safety and reliability.</a:t>
            </a:r>
          </a:p>
          <a:p>
            <a:pPr marL="285750" indent="-285750" algn="just">
              <a:lnSpc>
                <a:spcPct val="150000"/>
              </a:lnSpc>
              <a:buFont typeface="Arial" panose="020B0604020202020204" pitchFamily="34" charset="0"/>
              <a:buChar char="•"/>
            </a:pPr>
            <a:r>
              <a:rPr lang="en-GB" altLang="zh-CN" sz="1600" dirty="0"/>
              <a:t>The automotive industry is currently re-thinking the communication technologies in cars to satisfy the more restrict timing requirements.  </a:t>
            </a:r>
          </a:p>
          <a:p>
            <a:pPr marL="285750" indent="-285750" algn="just">
              <a:lnSpc>
                <a:spcPct val="150000"/>
              </a:lnSpc>
              <a:buFont typeface="Arial" panose="020B0604020202020204" pitchFamily="34" charset="0"/>
              <a:buChar char="•"/>
            </a:pPr>
            <a:r>
              <a:rPr lang="en-GB" altLang="zh-CN" sz="1600" dirty="0"/>
              <a:t>Better scheduling methods can guarantee the timing predictability of safety-critical flows of in-vehicle networks. In the meantime, sporadic and aperiodic traffics caused overload can be avoided flexibly.</a:t>
            </a:r>
          </a:p>
        </p:txBody>
      </p:sp>
    </p:spTree>
    <p:extLst>
      <p:ext uri="{BB962C8B-B14F-4D97-AF65-F5344CB8AC3E}">
        <p14:creationId xmlns:p14="http://schemas.microsoft.com/office/powerpoint/2010/main" val="1010553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4F5DAD-9278-634A-8AC8-96145C4E6FAF}"/>
              </a:ext>
            </a:extLst>
          </p:cNvPr>
          <p:cNvSpPr>
            <a:spLocks noGrp="1"/>
          </p:cNvSpPr>
          <p:nvPr>
            <p:ph type="sldNum" sz="quarter" idx="12"/>
          </p:nvPr>
        </p:nvSpPr>
        <p:spPr/>
        <p:txBody>
          <a:bodyPr/>
          <a:lstStyle/>
          <a:p>
            <a:fld id="{97305D34-217B-E543-8D65-AAE63940395B}" type="slidenum">
              <a:rPr kumimoji="1" lang="zh-CN" altLang="en-US" smtClean="0"/>
              <a:t>25</a:t>
            </a:fld>
            <a:endParaRPr kumimoji="1" lang="zh-CN" altLang="en-US"/>
          </a:p>
        </p:txBody>
      </p:sp>
      <p:pic>
        <p:nvPicPr>
          <p:cNvPr id="14" name="图片 13" descr="colour.png">
            <a:extLst>
              <a:ext uri="{FF2B5EF4-FFF2-40B4-BE49-F238E27FC236}">
                <a16:creationId xmlns:a16="http://schemas.microsoft.com/office/drawing/2014/main" id="{058E9CB1-1E3A-3043-B1A6-F34D6AFEBDC1}"/>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8147591" y="94189"/>
            <a:ext cx="844009" cy="316504"/>
          </a:xfrm>
          <a:prstGeom prst="rect">
            <a:avLst/>
          </a:prstGeom>
        </p:spPr>
      </p:pic>
      <p:sp>
        <p:nvSpPr>
          <p:cNvPr id="5" name="标题 1">
            <a:extLst>
              <a:ext uri="{FF2B5EF4-FFF2-40B4-BE49-F238E27FC236}">
                <a16:creationId xmlns:a16="http://schemas.microsoft.com/office/drawing/2014/main" id="{1906E7DC-F827-BE4B-9A9E-E02904331777}"/>
              </a:ext>
            </a:extLst>
          </p:cNvPr>
          <p:cNvSpPr txBox="1">
            <a:spLocks/>
          </p:cNvSpPr>
          <p:nvPr/>
        </p:nvSpPr>
        <p:spPr>
          <a:xfrm>
            <a:off x="0" y="1904918"/>
            <a:ext cx="9144000" cy="983760"/>
          </a:xfrm>
          <a:prstGeom prst="rect">
            <a:avLst/>
          </a:prstGeom>
          <a:noFill/>
          <a:ln>
            <a:noFill/>
          </a:ln>
        </p:spPr>
        <p:txBody>
          <a:bodyPr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sz="5400" b="1" dirty="0">
                <a:latin typeface="+mn-lt"/>
                <a:cs typeface="Avenir Next Medium"/>
              </a:rPr>
              <a:t>Thank You!</a:t>
            </a:r>
            <a:endParaRPr kumimoji="1" lang="zh-CN" altLang="en-US" sz="5400" b="1" dirty="0">
              <a:latin typeface="+mn-lt"/>
              <a:cs typeface="Avenir Next Medium"/>
            </a:endParaRPr>
          </a:p>
        </p:txBody>
      </p:sp>
    </p:spTree>
    <p:extLst>
      <p:ext uri="{BB962C8B-B14F-4D97-AF65-F5344CB8AC3E}">
        <p14:creationId xmlns:p14="http://schemas.microsoft.com/office/powerpoint/2010/main" val="2493876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CF29FD7-0EAB-4541-934D-AB4B2EAAEC14}"/>
              </a:ext>
            </a:extLst>
          </p:cNvPr>
          <p:cNvSpPr>
            <a:spLocks noGrp="1"/>
          </p:cNvSpPr>
          <p:nvPr>
            <p:ph type="sldNum" sz="quarter" idx="12"/>
          </p:nvPr>
        </p:nvSpPr>
        <p:spPr/>
        <p:txBody>
          <a:bodyPr/>
          <a:lstStyle/>
          <a:p>
            <a:fld id="{97305D34-217B-E543-8D65-AAE63940395B}" type="slidenum">
              <a:rPr kumimoji="1" lang="zh-CN" altLang="en-US" smtClean="0"/>
              <a:t>2</a:t>
            </a:fld>
            <a:endParaRPr kumimoji="1" lang="zh-CN" altLang="en-US"/>
          </a:p>
        </p:txBody>
      </p:sp>
      <p:sp>
        <p:nvSpPr>
          <p:cNvPr id="10" name="标题 1">
            <a:extLst>
              <a:ext uri="{FF2B5EF4-FFF2-40B4-BE49-F238E27FC236}">
                <a16:creationId xmlns:a16="http://schemas.microsoft.com/office/drawing/2014/main" id="{0F3D6CCC-479D-164D-A72B-FFA8913C2C9D}"/>
              </a:ext>
            </a:extLst>
          </p:cNvPr>
          <p:cNvSpPr txBox="1">
            <a:spLocks/>
          </p:cNvSpPr>
          <p:nvPr/>
        </p:nvSpPr>
        <p:spPr>
          <a:xfrm>
            <a:off x="0" y="170540"/>
            <a:ext cx="9153525" cy="437916"/>
          </a:xfrm>
          <a:prstGeom prst="rect">
            <a:avLst/>
          </a:prstGeom>
          <a:solidFill>
            <a:srgbClr val="A6A6A6">
              <a:alpha val="21000"/>
            </a:srgbClr>
          </a:solidFill>
          <a:ln>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600" b="1" dirty="0">
                <a:latin typeface="+mn-lt"/>
              </a:rPr>
              <a:t>Background</a:t>
            </a:r>
          </a:p>
        </p:txBody>
      </p:sp>
      <p:pic>
        <p:nvPicPr>
          <p:cNvPr id="22" name="图片 21" descr="colour.png">
            <a:extLst>
              <a:ext uri="{FF2B5EF4-FFF2-40B4-BE49-F238E27FC236}">
                <a16:creationId xmlns:a16="http://schemas.microsoft.com/office/drawing/2014/main" id="{885E019B-B7E5-3047-B02C-D775C8BD93A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8053091" y="231246"/>
            <a:ext cx="844009" cy="316504"/>
          </a:xfrm>
          <a:prstGeom prst="rect">
            <a:avLst/>
          </a:prstGeom>
        </p:spPr>
      </p:pic>
      <p:sp>
        <p:nvSpPr>
          <p:cNvPr id="28" name="矩形 27">
            <a:extLst>
              <a:ext uri="{FF2B5EF4-FFF2-40B4-BE49-F238E27FC236}">
                <a16:creationId xmlns:a16="http://schemas.microsoft.com/office/drawing/2014/main" id="{9AB1EB75-0F46-974B-A9CA-20501357ACE6}"/>
              </a:ext>
            </a:extLst>
          </p:cNvPr>
          <p:cNvSpPr/>
          <p:nvPr/>
        </p:nvSpPr>
        <p:spPr>
          <a:xfrm>
            <a:off x="65903" y="4767264"/>
            <a:ext cx="4572000" cy="246221"/>
          </a:xfrm>
          <a:prstGeom prst="rect">
            <a:avLst/>
          </a:prstGeom>
        </p:spPr>
        <p:txBody>
          <a:bodyPr>
            <a:spAutoFit/>
          </a:bodyPr>
          <a:lstStyle/>
          <a:p>
            <a:r>
              <a:rPr lang="en-GB" altLang="zh-CN" sz="500" dirty="0"/>
              <a:t>David Rose. The four pillars of self-driving cars, 2018. 5, 6 </a:t>
            </a:r>
          </a:p>
          <a:p>
            <a:endParaRPr lang="en-GB" altLang="zh-CN" sz="500" dirty="0">
              <a:effectLst/>
              <a:latin typeface="Century Gothic" panose="020B0502020202020204" pitchFamily="34" charset="0"/>
            </a:endParaRPr>
          </a:p>
        </p:txBody>
      </p:sp>
      <p:sp>
        <p:nvSpPr>
          <p:cNvPr id="2" name="矩形 1">
            <a:extLst>
              <a:ext uri="{FF2B5EF4-FFF2-40B4-BE49-F238E27FC236}">
                <a16:creationId xmlns:a16="http://schemas.microsoft.com/office/drawing/2014/main" id="{122C3856-94AE-854A-A1B0-6A1A1896E2CE}"/>
              </a:ext>
            </a:extLst>
          </p:cNvPr>
          <p:cNvSpPr/>
          <p:nvPr/>
        </p:nvSpPr>
        <p:spPr>
          <a:xfrm>
            <a:off x="51559" y="641094"/>
            <a:ext cx="4860324" cy="369332"/>
          </a:xfrm>
          <a:prstGeom prst="rect">
            <a:avLst/>
          </a:prstGeom>
        </p:spPr>
        <p:txBody>
          <a:bodyPr wrap="square">
            <a:spAutoFit/>
          </a:bodyPr>
          <a:lstStyle/>
          <a:p>
            <a:r>
              <a:rPr lang="en-GB" altLang="zh-CN" b="1" dirty="0"/>
              <a:t>Autonomous Vehicle</a:t>
            </a:r>
          </a:p>
        </p:txBody>
      </p:sp>
      <p:pic>
        <p:nvPicPr>
          <p:cNvPr id="7" name="图片 6" descr="路上的汽车&#10;&#10;描述已自动生成">
            <a:extLst>
              <a:ext uri="{FF2B5EF4-FFF2-40B4-BE49-F238E27FC236}">
                <a16:creationId xmlns:a16="http://schemas.microsoft.com/office/drawing/2014/main" id="{63538D91-EE10-6543-A09A-C72D1A98462E}"/>
              </a:ext>
            </a:extLst>
          </p:cNvPr>
          <p:cNvPicPr>
            <a:picLocks noChangeAspect="1"/>
          </p:cNvPicPr>
          <p:nvPr/>
        </p:nvPicPr>
        <p:blipFill>
          <a:blip r:embed="rId4"/>
          <a:stretch>
            <a:fillRect/>
          </a:stretch>
        </p:blipFill>
        <p:spPr>
          <a:xfrm>
            <a:off x="153260" y="2179160"/>
            <a:ext cx="3958981" cy="2437956"/>
          </a:xfrm>
          <a:prstGeom prst="rect">
            <a:avLst/>
          </a:prstGeom>
        </p:spPr>
      </p:pic>
      <p:sp>
        <p:nvSpPr>
          <p:cNvPr id="8" name="矩形 7">
            <a:extLst>
              <a:ext uri="{FF2B5EF4-FFF2-40B4-BE49-F238E27FC236}">
                <a16:creationId xmlns:a16="http://schemas.microsoft.com/office/drawing/2014/main" id="{4ED8A17A-862B-4145-B99C-86AE116280D3}"/>
              </a:ext>
            </a:extLst>
          </p:cNvPr>
          <p:cNvSpPr/>
          <p:nvPr/>
        </p:nvSpPr>
        <p:spPr>
          <a:xfrm>
            <a:off x="65903" y="1008155"/>
            <a:ext cx="8951110" cy="1020857"/>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GB" altLang="zh-CN" sz="1400" dirty="0"/>
              <a:t>Sensing, understanding its environment and operating without human involvement. </a:t>
            </a:r>
          </a:p>
          <a:p>
            <a:pPr marL="285750" indent="-285750" algn="just">
              <a:lnSpc>
                <a:spcPct val="150000"/>
              </a:lnSpc>
              <a:buFont typeface="Arial" panose="020B0604020202020204" pitchFamily="34" charset="0"/>
              <a:buChar char="•"/>
            </a:pPr>
            <a:r>
              <a:rPr lang="en-GB" altLang="zh-CN" sz="1400" dirty="0"/>
              <a:t>In Level 5 driverless car, the human driver is not required at any time.</a:t>
            </a:r>
          </a:p>
          <a:p>
            <a:pPr marL="285750" indent="-285750" algn="just">
              <a:lnSpc>
                <a:spcPct val="150000"/>
              </a:lnSpc>
              <a:buFont typeface="Arial" panose="020B0604020202020204" pitchFamily="34" charset="0"/>
              <a:buChar char="•"/>
            </a:pPr>
            <a:r>
              <a:rPr lang="en-GB" altLang="zh-CN" sz="1400" dirty="0"/>
              <a:t>Go anywhere a traditional car goes and perform better than an experienced human driver.</a:t>
            </a:r>
            <a:endParaRPr lang="zh-CN" altLang="en-US" sz="1400" dirty="0"/>
          </a:p>
        </p:txBody>
      </p:sp>
      <p:grpSp>
        <p:nvGrpSpPr>
          <p:cNvPr id="11" name="组合 10">
            <a:extLst>
              <a:ext uri="{FF2B5EF4-FFF2-40B4-BE49-F238E27FC236}">
                <a16:creationId xmlns:a16="http://schemas.microsoft.com/office/drawing/2014/main" id="{3ED480E2-D34F-3C4C-8067-F068DBA44F1A}"/>
              </a:ext>
            </a:extLst>
          </p:cNvPr>
          <p:cNvGrpSpPr/>
          <p:nvPr/>
        </p:nvGrpSpPr>
        <p:grpSpPr>
          <a:xfrm>
            <a:off x="4363951" y="2179160"/>
            <a:ext cx="4173341" cy="2757380"/>
            <a:chOff x="124177" y="824559"/>
            <a:chExt cx="5813321" cy="4685885"/>
          </a:xfrm>
        </p:grpSpPr>
        <p:grpSp>
          <p:nvGrpSpPr>
            <p:cNvPr id="12" name="组合 11">
              <a:extLst>
                <a:ext uri="{FF2B5EF4-FFF2-40B4-BE49-F238E27FC236}">
                  <a16:creationId xmlns:a16="http://schemas.microsoft.com/office/drawing/2014/main" id="{071A6048-5361-584C-866D-27185DC6F082}"/>
                </a:ext>
              </a:extLst>
            </p:cNvPr>
            <p:cNvGrpSpPr/>
            <p:nvPr/>
          </p:nvGrpSpPr>
          <p:grpSpPr>
            <a:xfrm>
              <a:off x="124177" y="824559"/>
              <a:ext cx="5813321" cy="4685885"/>
              <a:chOff x="2674946" y="365144"/>
              <a:chExt cx="6469054" cy="4523604"/>
            </a:xfrm>
          </p:grpSpPr>
          <p:pic>
            <p:nvPicPr>
              <p:cNvPr id="15" name="图片 14">
                <a:extLst>
                  <a:ext uri="{FF2B5EF4-FFF2-40B4-BE49-F238E27FC236}">
                    <a16:creationId xmlns:a16="http://schemas.microsoft.com/office/drawing/2014/main" id="{EAA57E8F-4AD5-E647-A26A-586D4900DF19}"/>
                  </a:ext>
                </a:extLst>
              </p:cNvPr>
              <p:cNvPicPr>
                <a:picLocks noChangeAspect="1"/>
              </p:cNvPicPr>
              <p:nvPr/>
            </p:nvPicPr>
            <p:blipFill>
              <a:blip r:embed="rId5"/>
              <a:stretch>
                <a:fillRect/>
              </a:stretch>
            </p:blipFill>
            <p:spPr>
              <a:xfrm>
                <a:off x="2716953" y="365144"/>
                <a:ext cx="6427047" cy="3855077"/>
              </a:xfrm>
              <a:prstGeom prst="rect">
                <a:avLst/>
              </a:prstGeom>
            </p:spPr>
          </p:pic>
          <p:sp>
            <p:nvSpPr>
              <p:cNvPr id="16" name="矩形 15">
                <a:extLst>
                  <a:ext uri="{FF2B5EF4-FFF2-40B4-BE49-F238E27FC236}">
                    <a16:creationId xmlns:a16="http://schemas.microsoft.com/office/drawing/2014/main" id="{4E9EAD71-0052-F542-9CE0-A74C882A34B4}"/>
                  </a:ext>
                </a:extLst>
              </p:cNvPr>
              <p:cNvSpPr/>
              <p:nvPr/>
            </p:nvSpPr>
            <p:spPr>
              <a:xfrm>
                <a:off x="2674946" y="4611042"/>
                <a:ext cx="5498674" cy="277706"/>
              </a:xfrm>
              <a:prstGeom prst="rect">
                <a:avLst/>
              </a:prstGeom>
            </p:spPr>
            <p:txBody>
              <a:bodyPr wrap="square">
                <a:spAutoFit/>
              </a:bodyPr>
              <a:lstStyle/>
              <a:p>
                <a:r>
                  <a:rPr lang="zh-CN" altLang="en-US" sz="500" dirty="0"/>
                  <a:t>https://innovation-destination.com/2018/02/16/7-factors-critical-success-self-driving-cars/</a:t>
                </a:r>
              </a:p>
            </p:txBody>
          </p:sp>
        </p:grpSp>
        <p:sp>
          <p:nvSpPr>
            <p:cNvPr id="13" name="文本框 12">
              <a:extLst>
                <a:ext uri="{FF2B5EF4-FFF2-40B4-BE49-F238E27FC236}">
                  <a16:creationId xmlns:a16="http://schemas.microsoft.com/office/drawing/2014/main" id="{030CE437-67A5-1047-A46B-409248152F64}"/>
                </a:ext>
              </a:extLst>
            </p:cNvPr>
            <p:cNvSpPr txBox="1"/>
            <p:nvPr/>
          </p:nvSpPr>
          <p:spPr>
            <a:xfrm>
              <a:off x="4247961" y="2372751"/>
              <a:ext cx="1262536" cy="261610"/>
            </a:xfrm>
            <a:prstGeom prst="rect">
              <a:avLst/>
            </a:prstGeom>
            <a:solidFill>
              <a:schemeClr val="bg1"/>
            </a:solidFill>
          </p:spPr>
          <p:txBody>
            <a:bodyPr wrap="square" rtlCol="0">
              <a:spAutoFit/>
            </a:bodyPr>
            <a:lstStyle/>
            <a:p>
              <a:r>
                <a:rPr kumimoji="1" lang="en-US" altLang="zh-CN" sz="1100" dirty="0">
                  <a:solidFill>
                    <a:srgbClr val="B3D771"/>
                  </a:solidFill>
                </a:rPr>
                <a:t>Short-Range Radar</a:t>
              </a:r>
              <a:endParaRPr kumimoji="1" lang="zh-CN" altLang="en-US" sz="1100" dirty="0">
                <a:solidFill>
                  <a:srgbClr val="B3D771"/>
                </a:solidFill>
              </a:endParaRPr>
            </a:p>
          </p:txBody>
        </p:sp>
        <p:sp>
          <p:nvSpPr>
            <p:cNvPr id="14" name="文本框 13">
              <a:extLst>
                <a:ext uri="{FF2B5EF4-FFF2-40B4-BE49-F238E27FC236}">
                  <a16:creationId xmlns:a16="http://schemas.microsoft.com/office/drawing/2014/main" id="{61FCC8C6-9551-B348-9C50-C0997DE46B1F}"/>
                </a:ext>
              </a:extLst>
            </p:cNvPr>
            <p:cNvSpPr txBox="1"/>
            <p:nvPr/>
          </p:nvSpPr>
          <p:spPr>
            <a:xfrm>
              <a:off x="3474288" y="4568736"/>
              <a:ext cx="1690901" cy="444579"/>
            </a:xfrm>
            <a:prstGeom prst="rect">
              <a:avLst/>
            </a:prstGeom>
            <a:solidFill>
              <a:schemeClr val="bg1"/>
            </a:solidFill>
          </p:spPr>
          <p:txBody>
            <a:bodyPr wrap="square" rtlCol="0">
              <a:spAutoFit/>
            </a:bodyPr>
            <a:lstStyle/>
            <a:p>
              <a:r>
                <a:rPr kumimoji="1" lang="en-US" altLang="zh-CN" sz="1050" dirty="0">
                  <a:solidFill>
                    <a:srgbClr val="BE4344"/>
                  </a:solidFill>
                </a:rPr>
                <a:t>Long-Range Radar</a:t>
              </a:r>
              <a:endParaRPr kumimoji="1" lang="zh-CN" altLang="en-US" sz="1050" dirty="0">
                <a:solidFill>
                  <a:srgbClr val="BE4344"/>
                </a:solidFill>
              </a:endParaRPr>
            </a:p>
          </p:txBody>
        </p:sp>
      </p:grpSp>
    </p:spTree>
    <p:extLst>
      <p:ext uri="{BB962C8B-B14F-4D97-AF65-F5344CB8AC3E}">
        <p14:creationId xmlns:p14="http://schemas.microsoft.com/office/powerpoint/2010/main" val="1296943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A189204-1338-8345-9B55-219615792A42}"/>
              </a:ext>
            </a:extLst>
          </p:cNvPr>
          <p:cNvSpPr>
            <a:spLocks noGrp="1"/>
          </p:cNvSpPr>
          <p:nvPr>
            <p:ph type="sldNum" sz="quarter" idx="12"/>
          </p:nvPr>
        </p:nvSpPr>
        <p:spPr/>
        <p:txBody>
          <a:bodyPr/>
          <a:lstStyle/>
          <a:p>
            <a:fld id="{97305D34-217B-E543-8D65-AAE63940395B}" type="slidenum">
              <a:rPr kumimoji="1" lang="zh-CN" altLang="en-US" smtClean="0"/>
              <a:t>3</a:t>
            </a:fld>
            <a:endParaRPr kumimoji="1" lang="zh-CN" altLang="en-US"/>
          </a:p>
        </p:txBody>
      </p:sp>
      <p:grpSp>
        <p:nvGrpSpPr>
          <p:cNvPr id="8" name="组合 7">
            <a:extLst>
              <a:ext uri="{FF2B5EF4-FFF2-40B4-BE49-F238E27FC236}">
                <a16:creationId xmlns:a16="http://schemas.microsoft.com/office/drawing/2014/main" id="{9F78A54C-86DA-6D4A-9164-32604AA31C97}"/>
              </a:ext>
            </a:extLst>
          </p:cNvPr>
          <p:cNvGrpSpPr/>
          <p:nvPr/>
        </p:nvGrpSpPr>
        <p:grpSpPr>
          <a:xfrm>
            <a:off x="0" y="129256"/>
            <a:ext cx="9153525" cy="452357"/>
            <a:chOff x="0" y="151473"/>
            <a:chExt cx="9153525" cy="452357"/>
          </a:xfrm>
        </p:grpSpPr>
        <p:sp>
          <p:nvSpPr>
            <p:cNvPr id="5" name="标题 1">
              <a:extLst>
                <a:ext uri="{FF2B5EF4-FFF2-40B4-BE49-F238E27FC236}">
                  <a16:creationId xmlns:a16="http://schemas.microsoft.com/office/drawing/2014/main" id="{36248A79-DF47-804C-B9B3-0A8C42AA02CE}"/>
                </a:ext>
              </a:extLst>
            </p:cNvPr>
            <p:cNvSpPr txBox="1">
              <a:spLocks/>
            </p:cNvSpPr>
            <p:nvPr/>
          </p:nvSpPr>
          <p:spPr>
            <a:xfrm>
              <a:off x="0" y="151473"/>
              <a:ext cx="9153525" cy="452357"/>
            </a:xfrm>
            <a:prstGeom prst="rect">
              <a:avLst/>
            </a:prstGeom>
            <a:solidFill>
              <a:srgbClr val="A6A6A6">
                <a:alpha val="21000"/>
              </a:srgbClr>
            </a:solidFill>
            <a:ln>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600" b="1" dirty="0">
                  <a:latin typeface="+mn-lt"/>
                </a:rPr>
                <a:t>Background</a:t>
              </a:r>
            </a:p>
          </p:txBody>
        </p:sp>
        <p:pic>
          <p:nvPicPr>
            <p:cNvPr id="6" name="图片 5" descr="colour.png">
              <a:extLst>
                <a:ext uri="{FF2B5EF4-FFF2-40B4-BE49-F238E27FC236}">
                  <a16:creationId xmlns:a16="http://schemas.microsoft.com/office/drawing/2014/main" id="{87539A43-C0BA-EF4D-9E6E-F2E26B16DDF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8061329" y="223456"/>
              <a:ext cx="844009" cy="316504"/>
            </a:xfrm>
            <a:prstGeom prst="rect">
              <a:avLst/>
            </a:prstGeom>
          </p:spPr>
        </p:pic>
      </p:grpSp>
      <p:sp>
        <p:nvSpPr>
          <p:cNvPr id="9" name="矩形 8">
            <a:extLst>
              <a:ext uri="{FF2B5EF4-FFF2-40B4-BE49-F238E27FC236}">
                <a16:creationId xmlns:a16="http://schemas.microsoft.com/office/drawing/2014/main" id="{FD59074B-97FE-FA49-B353-95A796C781CF}"/>
              </a:ext>
            </a:extLst>
          </p:cNvPr>
          <p:cNvSpPr/>
          <p:nvPr/>
        </p:nvSpPr>
        <p:spPr>
          <a:xfrm>
            <a:off x="0" y="581613"/>
            <a:ext cx="8229599" cy="369332"/>
          </a:xfrm>
          <a:prstGeom prst="rect">
            <a:avLst/>
          </a:prstGeom>
        </p:spPr>
        <p:txBody>
          <a:bodyPr wrap="square">
            <a:spAutoFit/>
          </a:bodyPr>
          <a:lstStyle/>
          <a:p>
            <a:r>
              <a:rPr lang="en-GB" altLang="zh-CN" b="1" dirty="0"/>
              <a:t>Autonomous Vehicle from REAL-TIME SYSTEM’s point of view</a:t>
            </a:r>
          </a:p>
        </p:txBody>
      </p:sp>
      <p:pic>
        <p:nvPicPr>
          <p:cNvPr id="10" name="图片 9" descr="图示&#10;&#10;描述已自动生成">
            <a:extLst>
              <a:ext uri="{FF2B5EF4-FFF2-40B4-BE49-F238E27FC236}">
                <a16:creationId xmlns:a16="http://schemas.microsoft.com/office/drawing/2014/main" id="{E0E6D34D-A424-C942-8DCB-9382853CD415}"/>
              </a:ext>
            </a:extLst>
          </p:cNvPr>
          <p:cNvPicPr>
            <a:picLocks noChangeAspect="1"/>
          </p:cNvPicPr>
          <p:nvPr/>
        </p:nvPicPr>
        <p:blipFill>
          <a:blip r:embed="rId4"/>
          <a:stretch>
            <a:fillRect/>
          </a:stretch>
        </p:blipFill>
        <p:spPr>
          <a:xfrm>
            <a:off x="4071682" y="2270700"/>
            <a:ext cx="5036032" cy="2872800"/>
          </a:xfrm>
          <a:prstGeom prst="rect">
            <a:avLst/>
          </a:prstGeom>
        </p:spPr>
      </p:pic>
      <p:sp>
        <p:nvSpPr>
          <p:cNvPr id="13" name="文本框 12">
            <a:extLst>
              <a:ext uri="{FF2B5EF4-FFF2-40B4-BE49-F238E27FC236}">
                <a16:creationId xmlns:a16="http://schemas.microsoft.com/office/drawing/2014/main" id="{CAE9D5B2-6154-504F-8DA3-B2AE1BAAFA7C}"/>
              </a:ext>
            </a:extLst>
          </p:cNvPr>
          <p:cNvSpPr txBox="1"/>
          <p:nvPr/>
        </p:nvSpPr>
        <p:spPr>
          <a:xfrm>
            <a:off x="16493" y="819088"/>
            <a:ext cx="9153524" cy="705258"/>
          </a:xfrm>
          <a:prstGeom prst="rect">
            <a:avLst/>
          </a:prstGeom>
          <a:noFill/>
        </p:spPr>
        <p:txBody>
          <a:bodyPr wrap="square" rtlCol="0">
            <a:spAutoFit/>
          </a:bodyPr>
          <a:lstStyle/>
          <a:p>
            <a:pPr>
              <a:lnSpc>
                <a:spcPct val="150000"/>
              </a:lnSpc>
            </a:pPr>
            <a:r>
              <a:rPr lang="en-GB" altLang="zh-CN" sz="1400" dirty="0"/>
              <a:t>Real-time systems are designed for </a:t>
            </a:r>
            <a:r>
              <a:rPr lang="en-GB" altLang="zh-CN" sz="1400" b="1" dirty="0"/>
              <a:t>predictability</a:t>
            </a:r>
            <a:r>
              <a:rPr lang="en-GB" altLang="zh-CN" sz="1400" dirty="0"/>
              <a:t> to ensure that safety-critical tasks are carried out within a maximum allowable amount of real-time. They must be scheduled when to executed to ensure time constraints are met. </a:t>
            </a:r>
          </a:p>
        </p:txBody>
      </p:sp>
      <p:sp>
        <p:nvSpPr>
          <p:cNvPr id="14" name="文本框 13">
            <a:extLst>
              <a:ext uri="{FF2B5EF4-FFF2-40B4-BE49-F238E27FC236}">
                <a16:creationId xmlns:a16="http://schemas.microsoft.com/office/drawing/2014/main" id="{70158665-00B5-7F45-AA5B-5C990305352D}"/>
              </a:ext>
            </a:extLst>
          </p:cNvPr>
          <p:cNvSpPr txBox="1"/>
          <p:nvPr/>
        </p:nvSpPr>
        <p:spPr>
          <a:xfrm>
            <a:off x="1" y="2377940"/>
            <a:ext cx="4339652" cy="26442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sz="1400" b="1" dirty="0"/>
              <a:t>Safety-critical tasks </a:t>
            </a:r>
            <a:r>
              <a:rPr kumimoji="1" lang="en-US" altLang="zh-CN" sz="1400" dirty="0"/>
              <a:t>must be executed</a:t>
            </a:r>
            <a:r>
              <a:rPr kumimoji="1" lang="zh-CN" altLang="en-US" sz="1400" dirty="0"/>
              <a:t>，</a:t>
            </a:r>
            <a:r>
              <a:rPr kumimoji="1" lang="en-US" altLang="zh-CN" sz="1400" dirty="0"/>
              <a:t> and output results within a specific time (deadline requirement).</a:t>
            </a:r>
          </a:p>
          <a:p>
            <a:pPr lvl="1">
              <a:lnSpc>
                <a:spcPct val="150000"/>
              </a:lnSpc>
            </a:pPr>
            <a:r>
              <a:rPr kumimoji="1" lang="en-US" altLang="zh-CN" sz="1400" dirty="0"/>
              <a:t>E.g. Pedestrian detection --&gt; Emergency braking decision --&gt; Brake</a:t>
            </a:r>
            <a:r>
              <a:rPr kumimoji="1" lang="zh-CN" altLang="en-US" sz="1400" dirty="0"/>
              <a:t> </a:t>
            </a:r>
            <a:r>
              <a:rPr kumimoji="1" lang="en-US" altLang="zh-CN" sz="1400" dirty="0"/>
              <a:t>control.</a:t>
            </a:r>
          </a:p>
          <a:p>
            <a:pPr marL="285750" indent="-285750">
              <a:lnSpc>
                <a:spcPct val="150000"/>
              </a:lnSpc>
              <a:buFont typeface="Arial" panose="020B0604020202020204" pitchFamily="34" charset="0"/>
              <a:buChar char="•"/>
            </a:pPr>
            <a:r>
              <a:rPr kumimoji="1" lang="en-US" altLang="zh-CN" sz="1400" b="1" dirty="0"/>
              <a:t>Safety-critical</a:t>
            </a:r>
            <a:r>
              <a:rPr kumimoji="1" lang="zh-CN" altLang="en-US" sz="1400" b="1" dirty="0"/>
              <a:t> </a:t>
            </a:r>
            <a:r>
              <a:rPr kumimoji="1" lang="en-US" altLang="zh-CN" sz="1400" b="1" dirty="0"/>
              <a:t>data flows</a:t>
            </a:r>
            <a:r>
              <a:rPr kumimoji="1" lang="en-US" altLang="zh-CN" sz="1400" dirty="0"/>
              <a:t> must be transmitted with the lowest end-to-end delay (latency requirement).</a:t>
            </a:r>
          </a:p>
          <a:p>
            <a:pPr lvl="1">
              <a:lnSpc>
                <a:spcPct val="150000"/>
              </a:lnSpc>
            </a:pPr>
            <a:r>
              <a:rPr kumimoji="1" lang="en-US" altLang="zh-CN" sz="1400" dirty="0"/>
              <a:t>E.g. High-resolution camera images, High-density Lidar point clouds, control data.</a:t>
            </a:r>
          </a:p>
        </p:txBody>
      </p:sp>
      <p:sp>
        <p:nvSpPr>
          <p:cNvPr id="15" name="矩形 14">
            <a:extLst>
              <a:ext uri="{FF2B5EF4-FFF2-40B4-BE49-F238E27FC236}">
                <a16:creationId xmlns:a16="http://schemas.microsoft.com/office/drawing/2014/main" id="{13F2ADEB-E6D3-1144-ABB6-51D627256734}"/>
              </a:ext>
            </a:extLst>
          </p:cNvPr>
          <p:cNvSpPr/>
          <p:nvPr/>
        </p:nvSpPr>
        <p:spPr>
          <a:xfrm>
            <a:off x="16493" y="1513687"/>
            <a:ext cx="8964690" cy="982257"/>
          </a:xfrm>
          <a:prstGeom prst="rect">
            <a:avLst/>
          </a:prstGeom>
        </p:spPr>
        <p:txBody>
          <a:bodyPr wrap="square">
            <a:spAutoFit/>
          </a:bodyPr>
          <a:lstStyle/>
          <a:p>
            <a:r>
              <a:rPr kumimoji="1" lang="en-US" altLang="zh-CN" sz="1600" b="1" dirty="0"/>
              <a:t>For autonomous vehicle:</a:t>
            </a:r>
          </a:p>
          <a:p>
            <a:pPr>
              <a:lnSpc>
                <a:spcPct val="150000"/>
              </a:lnSpc>
            </a:pPr>
            <a:r>
              <a:rPr lang="en-GB" altLang="zh-CN" sz="1400" dirty="0"/>
              <a:t>It is Implemented as distributed systems, connecting various sensors, actuators and nodes. It is important to determine end-to-end delay from the point the event has been sensed to the point the system is ready to react to the event. </a:t>
            </a:r>
          </a:p>
        </p:txBody>
      </p:sp>
      <p:sp>
        <p:nvSpPr>
          <p:cNvPr id="2" name="文本框 1">
            <a:extLst>
              <a:ext uri="{FF2B5EF4-FFF2-40B4-BE49-F238E27FC236}">
                <a16:creationId xmlns:a16="http://schemas.microsoft.com/office/drawing/2014/main" id="{FCE26CEE-8C22-604A-9AB4-876A2254D37D}"/>
              </a:ext>
            </a:extLst>
          </p:cNvPr>
          <p:cNvSpPr txBox="1"/>
          <p:nvPr/>
        </p:nvSpPr>
        <p:spPr>
          <a:xfrm>
            <a:off x="4071682" y="4904186"/>
            <a:ext cx="1686862" cy="169277"/>
          </a:xfrm>
          <a:prstGeom prst="rect">
            <a:avLst/>
          </a:prstGeom>
          <a:noFill/>
        </p:spPr>
        <p:txBody>
          <a:bodyPr wrap="square" rtlCol="0">
            <a:spAutoFit/>
          </a:bodyPr>
          <a:lstStyle/>
          <a:p>
            <a:r>
              <a:rPr lang="en-GB" altLang="zh-CN" sz="500" dirty="0"/>
              <a:t>David Rose. The four pillars of self-driving cars, 2018. 5, 6 </a:t>
            </a:r>
            <a:endParaRPr lang="en-GB" altLang="zh-CN" sz="500" dirty="0">
              <a:effectLst/>
            </a:endParaRPr>
          </a:p>
        </p:txBody>
      </p:sp>
    </p:spTree>
    <p:extLst>
      <p:ext uri="{BB962C8B-B14F-4D97-AF65-F5344CB8AC3E}">
        <p14:creationId xmlns:p14="http://schemas.microsoft.com/office/powerpoint/2010/main" val="4089782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CF29FD7-0EAB-4541-934D-AB4B2EAAEC14}"/>
              </a:ext>
            </a:extLst>
          </p:cNvPr>
          <p:cNvSpPr>
            <a:spLocks noGrp="1"/>
          </p:cNvSpPr>
          <p:nvPr>
            <p:ph type="sldNum" sz="quarter" idx="12"/>
          </p:nvPr>
        </p:nvSpPr>
        <p:spPr/>
        <p:txBody>
          <a:bodyPr/>
          <a:lstStyle/>
          <a:p>
            <a:fld id="{97305D34-217B-E543-8D65-AAE63940395B}" type="slidenum">
              <a:rPr kumimoji="1" lang="zh-CN" altLang="en-US" smtClean="0"/>
              <a:t>4</a:t>
            </a:fld>
            <a:endParaRPr kumimoji="1" lang="zh-CN" altLang="en-US"/>
          </a:p>
        </p:txBody>
      </p:sp>
      <p:sp>
        <p:nvSpPr>
          <p:cNvPr id="10" name="标题 1">
            <a:extLst>
              <a:ext uri="{FF2B5EF4-FFF2-40B4-BE49-F238E27FC236}">
                <a16:creationId xmlns:a16="http://schemas.microsoft.com/office/drawing/2014/main" id="{0F3D6CCC-479D-164D-A72B-FFA8913C2C9D}"/>
              </a:ext>
            </a:extLst>
          </p:cNvPr>
          <p:cNvSpPr txBox="1">
            <a:spLocks/>
          </p:cNvSpPr>
          <p:nvPr/>
        </p:nvSpPr>
        <p:spPr>
          <a:xfrm>
            <a:off x="0" y="135046"/>
            <a:ext cx="9153525" cy="460831"/>
          </a:xfrm>
          <a:prstGeom prst="rect">
            <a:avLst/>
          </a:prstGeom>
          <a:solidFill>
            <a:srgbClr val="A6A6A6">
              <a:alpha val="21000"/>
            </a:srgbClr>
          </a:solidFill>
          <a:ln>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600" b="1" dirty="0">
                <a:latin typeface="+mn-lt"/>
              </a:rPr>
              <a:t>Background</a:t>
            </a:r>
          </a:p>
        </p:txBody>
      </p:sp>
      <p:pic>
        <p:nvPicPr>
          <p:cNvPr id="22" name="图片 21" descr="colour.png">
            <a:extLst>
              <a:ext uri="{FF2B5EF4-FFF2-40B4-BE49-F238E27FC236}">
                <a16:creationId xmlns:a16="http://schemas.microsoft.com/office/drawing/2014/main" id="{885E019B-B7E5-3047-B02C-D775C8BD93A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8053091" y="231246"/>
            <a:ext cx="844009" cy="316504"/>
          </a:xfrm>
          <a:prstGeom prst="rect">
            <a:avLst/>
          </a:prstGeom>
        </p:spPr>
      </p:pic>
      <p:sp>
        <p:nvSpPr>
          <p:cNvPr id="2" name="矩形 1">
            <a:extLst>
              <a:ext uri="{FF2B5EF4-FFF2-40B4-BE49-F238E27FC236}">
                <a16:creationId xmlns:a16="http://schemas.microsoft.com/office/drawing/2014/main" id="{122C3856-94AE-854A-A1B0-6A1A1896E2CE}"/>
              </a:ext>
            </a:extLst>
          </p:cNvPr>
          <p:cNvSpPr/>
          <p:nvPr/>
        </p:nvSpPr>
        <p:spPr>
          <a:xfrm>
            <a:off x="0" y="547750"/>
            <a:ext cx="4860324" cy="369332"/>
          </a:xfrm>
          <a:prstGeom prst="rect">
            <a:avLst/>
          </a:prstGeom>
        </p:spPr>
        <p:txBody>
          <a:bodyPr wrap="square">
            <a:spAutoFit/>
          </a:bodyPr>
          <a:lstStyle/>
          <a:p>
            <a:r>
              <a:rPr lang="en-GB" altLang="zh-CN" b="1" dirty="0">
                <a:latin typeface="+mj-lt"/>
              </a:rPr>
              <a:t>Safety and reliability challenges</a:t>
            </a:r>
          </a:p>
        </p:txBody>
      </p:sp>
      <p:sp>
        <p:nvSpPr>
          <p:cNvPr id="8" name="矩形 7">
            <a:extLst>
              <a:ext uri="{FF2B5EF4-FFF2-40B4-BE49-F238E27FC236}">
                <a16:creationId xmlns:a16="http://schemas.microsoft.com/office/drawing/2014/main" id="{4ED8A17A-862B-4145-B99C-86AE116280D3}"/>
              </a:ext>
            </a:extLst>
          </p:cNvPr>
          <p:cNvSpPr/>
          <p:nvPr/>
        </p:nvSpPr>
        <p:spPr>
          <a:xfrm>
            <a:off x="1852" y="789303"/>
            <a:ext cx="8895248" cy="1397755"/>
          </a:xfrm>
          <a:prstGeom prst="rect">
            <a:avLst/>
          </a:prstGeom>
        </p:spPr>
        <p:txBody>
          <a:bodyPr wrap="square">
            <a:spAutoFit/>
          </a:bodyPr>
          <a:lstStyle/>
          <a:p>
            <a:pPr>
              <a:lnSpc>
                <a:spcPct val="150000"/>
              </a:lnSpc>
            </a:pPr>
            <a:r>
              <a:rPr kumimoji="1" lang="en-US" altLang="zh-CN" sz="1600" b="1" dirty="0"/>
              <a:t>Functional</a:t>
            </a:r>
            <a:endParaRPr kumimoji="1" lang="en-GB" altLang="zh-CN" sz="1400" b="1" dirty="0"/>
          </a:p>
          <a:p>
            <a:pPr marL="285750" indent="-285750">
              <a:lnSpc>
                <a:spcPct val="150000"/>
              </a:lnSpc>
              <a:buFontTx/>
              <a:buChar char="-"/>
            </a:pPr>
            <a:r>
              <a:rPr kumimoji="1" lang="en-GB" altLang="zh-CN" sz="1400" dirty="0"/>
              <a:t>How accurate and reliable the algorithms can be?</a:t>
            </a:r>
          </a:p>
          <a:p>
            <a:pPr marL="285750" indent="-285750">
              <a:lnSpc>
                <a:spcPct val="150000"/>
              </a:lnSpc>
              <a:buFontTx/>
              <a:buChar char="-"/>
            </a:pPr>
            <a:r>
              <a:rPr kumimoji="1" lang="en-GB" altLang="zh-CN" sz="1400" dirty="0"/>
              <a:t>Are existing integrated solutions safe enough to deal with the real driving  environment?</a:t>
            </a:r>
          </a:p>
          <a:p>
            <a:pPr marL="285750" indent="-285750">
              <a:lnSpc>
                <a:spcPct val="150000"/>
              </a:lnSpc>
              <a:buFontTx/>
              <a:buChar char="-"/>
            </a:pPr>
            <a:r>
              <a:rPr kumimoji="1" lang="en-GB" altLang="zh-CN" sz="1400" dirty="0"/>
              <a:t>…</a:t>
            </a:r>
          </a:p>
        </p:txBody>
      </p:sp>
      <p:sp>
        <p:nvSpPr>
          <p:cNvPr id="11" name="矩形 10">
            <a:extLst>
              <a:ext uri="{FF2B5EF4-FFF2-40B4-BE49-F238E27FC236}">
                <a16:creationId xmlns:a16="http://schemas.microsoft.com/office/drawing/2014/main" id="{0384FCFD-3D56-6D4E-8BD2-CD49921810AD}"/>
              </a:ext>
            </a:extLst>
          </p:cNvPr>
          <p:cNvSpPr/>
          <p:nvPr/>
        </p:nvSpPr>
        <p:spPr>
          <a:xfrm>
            <a:off x="1" y="2027526"/>
            <a:ext cx="9153524" cy="3013582"/>
          </a:xfrm>
          <a:prstGeom prst="rect">
            <a:avLst/>
          </a:prstGeom>
          <a:ln w="38100">
            <a:noFill/>
          </a:ln>
        </p:spPr>
        <p:txBody>
          <a:bodyPr wrap="square">
            <a:spAutoFit/>
          </a:bodyPr>
          <a:lstStyle/>
          <a:p>
            <a:pPr>
              <a:lnSpc>
                <a:spcPct val="150000"/>
              </a:lnSpc>
            </a:pPr>
            <a:r>
              <a:rPr kumimoji="1" lang="en-GB" altLang="zh-CN" sz="1600" b="1" dirty="0"/>
              <a:t>Timing problem (non-functional)</a:t>
            </a:r>
          </a:p>
          <a:p>
            <a:pPr algn="just">
              <a:lnSpc>
                <a:spcPct val="150000"/>
              </a:lnSpc>
            </a:pPr>
            <a:r>
              <a:rPr kumimoji="1" lang="en-GB" altLang="zh-CN" sz="1400" dirty="0"/>
              <a:t>Missing time constraints in a real-time system </a:t>
            </a:r>
            <a:r>
              <a:rPr kumimoji="1" lang="en-US" altLang="zh-CN" sz="1400" dirty="0"/>
              <a:t>can be hazardous</a:t>
            </a:r>
            <a:r>
              <a:rPr kumimoji="1" lang="en-GB" altLang="zh-CN" sz="1400" dirty="0"/>
              <a:t>, from the degradation of service to fatal system failure. Time-constraints in real-time systems can be divided into three categories based on the consequences of a missed deadline: hard, soft or firm:</a:t>
            </a:r>
          </a:p>
          <a:p>
            <a:pPr marL="285750" indent="-285750" algn="just">
              <a:lnSpc>
                <a:spcPct val="150000"/>
              </a:lnSpc>
              <a:buFont typeface="STIXGeneral-Regular" pitchFamily="2" charset="2"/>
              <a:buChar char="⎯"/>
            </a:pPr>
            <a:r>
              <a:rPr kumimoji="1" lang="en-GB" altLang="zh-CN" sz="1400" b="1" dirty="0"/>
              <a:t>Hard real-time constraint: </a:t>
            </a:r>
            <a:r>
              <a:rPr kumimoji="1" lang="en-GB" altLang="zh-CN" sz="1400" dirty="0"/>
              <a:t>Deadline missing would lead to non-tolerable and catastrophic consequences, typically used for periodic tasks.  E.g. Vehicle control.</a:t>
            </a:r>
          </a:p>
          <a:p>
            <a:pPr marL="285750" indent="-285750" algn="just">
              <a:lnSpc>
                <a:spcPct val="150000"/>
              </a:lnSpc>
              <a:buFont typeface="STIXGeneral-Regular" pitchFamily="2" charset="2"/>
              <a:buChar char="⎯"/>
            </a:pPr>
            <a:r>
              <a:rPr kumimoji="1" lang="en-GB" altLang="zh-CN" sz="1400" b="1" dirty="0"/>
              <a:t>Soft real-time constraints: </a:t>
            </a:r>
            <a:r>
              <a:rPr kumimoji="1" lang="en-GB" altLang="zh-CN" sz="1400" dirty="0"/>
              <a:t>Occasional deadline misses are tolerable with an upper time limit. E.g.  Some warning event may have a soft deadline of 50ms for an optimally efficient reaction and a hard deadline of 200ms to avoid damage.</a:t>
            </a:r>
          </a:p>
          <a:p>
            <a:pPr marL="285750" indent="-285750" algn="just">
              <a:lnSpc>
                <a:spcPct val="150000"/>
              </a:lnSpc>
              <a:buFont typeface="STIXGeneral-Regular" pitchFamily="2" charset="2"/>
              <a:buChar char="⎯"/>
            </a:pPr>
            <a:r>
              <a:rPr kumimoji="1" lang="en-GB" altLang="zh-CN" sz="1400" b="1" dirty="0"/>
              <a:t>Firm real-time constraint: </a:t>
            </a:r>
            <a:r>
              <a:rPr kumimoji="1" lang="en-GB" altLang="zh-CN" sz="1400" dirty="0"/>
              <a:t>Missing a deadline is tolerable. E.g. Entertainment system.</a:t>
            </a:r>
          </a:p>
        </p:txBody>
      </p:sp>
    </p:spTree>
    <p:extLst>
      <p:ext uri="{BB962C8B-B14F-4D97-AF65-F5344CB8AC3E}">
        <p14:creationId xmlns:p14="http://schemas.microsoft.com/office/powerpoint/2010/main" val="2415818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CF29FD7-0EAB-4541-934D-AB4B2EAAEC14}"/>
              </a:ext>
            </a:extLst>
          </p:cNvPr>
          <p:cNvSpPr>
            <a:spLocks noGrp="1"/>
          </p:cNvSpPr>
          <p:nvPr>
            <p:ph type="sldNum" sz="quarter" idx="12"/>
          </p:nvPr>
        </p:nvSpPr>
        <p:spPr/>
        <p:txBody>
          <a:bodyPr/>
          <a:lstStyle/>
          <a:p>
            <a:fld id="{97305D34-217B-E543-8D65-AAE63940395B}" type="slidenum">
              <a:rPr kumimoji="1" lang="zh-CN" altLang="en-US" smtClean="0"/>
              <a:t>5</a:t>
            </a:fld>
            <a:endParaRPr kumimoji="1" lang="zh-CN" altLang="en-US" dirty="0"/>
          </a:p>
        </p:txBody>
      </p:sp>
      <p:sp>
        <p:nvSpPr>
          <p:cNvPr id="10" name="标题 1">
            <a:extLst>
              <a:ext uri="{FF2B5EF4-FFF2-40B4-BE49-F238E27FC236}">
                <a16:creationId xmlns:a16="http://schemas.microsoft.com/office/drawing/2014/main" id="{0F3D6CCC-479D-164D-A72B-FFA8913C2C9D}"/>
              </a:ext>
            </a:extLst>
          </p:cNvPr>
          <p:cNvSpPr txBox="1">
            <a:spLocks/>
          </p:cNvSpPr>
          <p:nvPr/>
        </p:nvSpPr>
        <p:spPr>
          <a:xfrm>
            <a:off x="0" y="170540"/>
            <a:ext cx="9153525" cy="437916"/>
          </a:xfrm>
          <a:prstGeom prst="rect">
            <a:avLst/>
          </a:prstGeom>
          <a:solidFill>
            <a:srgbClr val="A6A6A6">
              <a:alpha val="21000"/>
            </a:srgbClr>
          </a:solidFill>
          <a:ln>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600" b="1" dirty="0">
                <a:latin typeface="+mn-lt"/>
              </a:rPr>
              <a:t>Background</a:t>
            </a:r>
          </a:p>
        </p:txBody>
      </p:sp>
      <p:pic>
        <p:nvPicPr>
          <p:cNvPr id="22" name="图片 21" descr="colour.png">
            <a:extLst>
              <a:ext uri="{FF2B5EF4-FFF2-40B4-BE49-F238E27FC236}">
                <a16:creationId xmlns:a16="http://schemas.microsoft.com/office/drawing/2014/main" id="{885E019B-B7E5-3047-B02C-D775C8BD93A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8053091" y="231246"/>
            <a:ext cx="844009" cy="316504"/>
          </a:xfrm>
          <a:prstGeom prst="rect">
            <a:avLst/>
          </a:prstGeom>
        </p:spPr>
      </p:pic>
      <p:sp>
        <p:nvSpPr>
          <p:cNvPr id="2" name="矩形 1">
            <a:extLst>
              <a:ext uri="{FF2B5EF4-FFF2-40B4-BE49-F238E27FC236}">
                <a16:creationId xmlns:a16="http://schemas.microsoft.com/office/drawing/2014/main" id="{122C3856-94AE-854A-A1B0-6A1A1896E2CE}"/>
              </a:ext>
            </a:extLst>
          </p:cNvPr>
          <p:cNvSpPr/>
          <p:nvPr/>
        </p:nvSpPr>
        <p:spPr>
          <a:xfrm>
            <a:off x="0" y="512080"/>
            <a:ext cx="4860324" cy="464871"/>
          </a:xfrm>
          <a:prstGeom prst="rect">
            <a:avLst/>
          </a:prstGeom>
        </p:spPr>
        <p:txBody>
          <a:bodyPr wrap="square">
            <a:spAutoFit/>
          </a:bodyPr>
          <a:lstStyle/>
          <a:p>
            <a:pPr>
              <a:lnSpc>
                <a:spcPct val="150000"/>
              </a:lnSpc>
            </a:pPr>
            <a:r>
              <a:rPr kumimoji="1" lang="en-US" altLang="zh-CN" b="1" dirty="0"/>
              <a:t>The sources of timing issues:</a:t>
            </a:r>
            <a:endParaRPr kumimoji="1" lang="en-GB" altLang="zh-CN" b="1" dirty="0"/>
          </a:p>
        </p:txBody>
      </p:sp>
      <p:sp>
        <p:nvSpPr>
          <p:cNvPr id="9" name="矩形 8">
            <a:extLst>
              <a:ext uri="{FF2B5EF4-FFF2-40B4-BE49-F238E27FC236}">
                <a16:creationId xmlns:a16="http://schemas.microsoft.com/office/drawing/2014/main" id="{5C538900-2543-7D40-B2B0-17B13BB151D4}"/>
              </a:ext>
            </a:extLst>
          </p:cNvPr>
          <p:cNvSpPr/>
          <p:nvPr/>
        </p:nvSpPr>
        <p:spPr>
          <a:xfrm>
            <a:off x="0" y="889290"/>
            <a:ext cx="9144000" cy="4116768"/>
          </a:xfrm>
          <a:prstGeom prst="rect">
            <a:avLst/>
          </a:prstGeom>
        </p:spPr>
        <p:txBody>
          <a:bodyPr wrap="square">
            <a:spAutoFit/>
          </a:bodyPr>
          <a:lstStyle/>
          <a:p>
            <a:pPr marL="342900" indent="-342900">
              <a:lnSpc>
                <a:spcPct val="150000"/>
              </a:lnSpc>
              <a:buFont typeface="+mj-lt"/>
              <a:buAutoNum type="arabicPeriod"/>
            </a:pPr>
            <a:r>
              <a:rPr lang="en-US" altLang="zh-CN" sz="1600" b="1" dirty="0"/>
              <a:t>Sampling and transmission</a:t>
            </a:r>
            <a:r>
              <a:rPr lang="en-GB" altLang="zh-CN" sz="1600" b="1" dirty="0"/>
              <a:t>:</a:t>
            </a:r>
          </a:p>
          <a:p>
            <a:pPr lvl="1">
              <a:lnSpc>
                <a:spcPct val="150000"/>
              </a:lnSpc>
            </a:pPr>
            <a:r>
              <a:rPr lang="en-GB" altLang="zh-CN" sz="1600" dirty="0"/>
              <a:t>The velocity of the sensor data can be fed into the process engine is not only defined by the sampling time but also involves the time for the data transmission in the communication network. The uncertainty can be caused by:</a:t>
            </a:r>
          </a:p>
          <a:p>
            <a:pPr marL="742950" lvl="1" indent="-285750">
              <a:lnSpc>
                <a:spcPct val="150000"/>
              </a:lnSpc>
              <a:buFont typeface="Arial" panose="020B0604020202020204" pitchFamily="34" charset="0"/>
              <a:buChar char="•"/>
            </a:pPr>
            <a:r>
              <a:rPr lang="en-GB" altLang="zh-CN" sz="1600" dirty="0"/>
              <a:t>Sampling jitter </a:t>
            </a:r>
            <a:r>
              <a:rPr lang="en-GB" altLang="zh-CN" sz="1600" dirty="0">
                <a:sym typeface="Wingdings" pitchFamily="2" charset="2"/>
              </a:rPr>
              <a:t>--&gt; the release time jitter --&gt; response time jitter --&gt; traffic flow interference</a:t>
            </a:r>
          </a:p>
          <a:p>
            <a:pPr marL="742950" lvl="1" indent="-285750">
              <a:lnSpc>
                <a:spcPct val="150000"/>
              </a:lnSpc>
              <a:buFont typeface="Arial" panose="020B0604020202020204" pitchFamily="34" charset="0"/>
              <a:buChar char="•"/>
            </a:pPr>
            <a:r>
              <a:rPr lang="en-GB" altLang="zh-CN" sz="1600" dirty="0">
                <a:sym typeface="Wingdings" pitchFamily="2" charset="2"/>
              </a:rPr>
              <a:t>Traffics transmission simultaneously --&gt; traffic overload --&gt; congestion and deadline missing</a:t>
            </a:r>
          </a:p>
          <a:p>
            <a:pPr marL="742950" lvl="1" indent="-285750">
              <a:lnSpc>
                <a:spcPct val="150000"/>
              </a:lnSpc>
              <a:buFont typeface="Wingdings" pitchFamily="2" charset="2"/>
              <a:buChar char="ü"/>
            </a:pPr>
            <a:r>
              <a:rPr lang="en-GB" altLang="zh-CN" sz="1600" dirty="0"/>
              <a:t>Network delay and delay variation (jitter) in real-time communication must be deterministically bounded. </a:t>
            </a:r>
          </a:p>
          <a:p>
            <a:pPr marL="342900" indent="-342900">
              <a:lnSpc>
                <a:spcPct val="150000"/>
              </a:lnSpc>
              <a:buFont typeface="+mj-lt"/>
              <a:buAutoNum type="arabicPeriod"/>
            </a:pPr>
            <a:r>
              <a:rPr lang="en-US" altLang="zh-CN" sz="1600" b="1" dirty="0"/>
              <a:t>Tasks execution</a:t>
            </a:r>
            <a:r>
              <a:rPr lang="en-GB" altLang="zh-CN" sz="1600" b="1" dirty="0"/>
              <a:t>: </a:t>
            </a:r>
          </a:p>
          <a:p>
            <a:pPr lvl="1">
              <a:lnSpc>
                <a:spcPct val="150000"/>
              </a:lnSpc>
            </a:pPr>
            <a:r>
              <a:rPr lang="en-GB" altLang="zh-CN" sz="1600" dirty="0"/>
              <a:t>The processing time can determine how fast the system react to the captures sensor data. The latency involves the instruction execution time and the memories accessing time (</a:t>
            </a:r>
            <a:r>
              <a:rPr lang="en-US" altLang="zh-CN" sz="1600" dirty="0"/>
              <a:t>not</a:t>
            </a:r>
            <a:r>
              <a:rPr lang="en-GB" altLang="zh-CN" sz="1600" dirty="0"/>
              <a:t> </a:t>
            </a:r>
            <a:r>
              <a:rPr lang="en-US" altLang="zh-CN" sz="1600" dirty="0"/>
              <a:t>expand</a:t>
            </a:r>
            <a:r>
              <a:rPr lang="en-GB" altLang="zh-CN" sz="1600" dirty="0"/>
              <a:t> </a:t>
            </a:r>
            <a:r>
              <a:rPr lang="en-US" altLang="zh-CN" sz="1600" dirty="0"/>
              <a:t>here</a:t>
            </a:r>
            <a:r>
              <a:rPr lang="en-GB" altLang="zh-CN" sz="1600" dirty="0"/>
              <a:t>).</a:t>
            </a:r>
          </a:p>
        </p:txBody>
      </p:sp>
    </p:spTree>
    <p:extLst>
      <p:ext uri="{BB962C8B-B14F-4D97-AF65-F5344CB8AC3E}">
        <p14:creationId xmlns:p14="http://schemas.microsoft.com/office/powerpoint/2010/main" val="1238898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6AC0BB4-61EF-E446-9C26-EBDDBFAD37D4}"/>
              </a:ext>
            </a:extLst>
          </p:cNvPr>
          <p:cNvSpPr>
            <a:spLocks noGrp="1"/>
          </p:cNvSpPr>
          <p:nvPr>
            <p:ph type="sldNum" sz="quarter" idx="12"/>
          </p:nvPr>
        </p:nvSpPr>
        <p:spPr/>
        <p:txBody>
          <a:bodyPr/>
          <a:lstStyle/>
          <a:p>
            <a:fld id="{97305D34-217B-E543-8D65-AAE63940395B}" type="slidenum">
              <a:rPr kumimoji="1" lang="zh-CN" altLang="en-US" smtClean="0"/>
              <a:t>6</a:t>
            </a:fld>
            <a:endParaRPr kumimoji="1" lang="zh-CN" altLang="en-US"/>
          </a:p>
        </p:txBody>
      </p:sp>
      <p:grpSp>
        <p:nvGrpSpPr>
          <p:cNvPr id="5" name="组合 4">
            <a:extLst>
              <a:ext uri="{FF2B5EF4-FFF2-40B4-BE49-F238E27FC236}">
                <a16:creationId xmlns:a16="http://schemas.microsoft.com/office/drawing/2014/main" id="{90ED81B0-1F79-D148-9844-6EBF82F9F137}"/>
              </a:ext>
            </a:extLst>
          </p:cNvPr>
          <p:cNvGrpSpPr/>
          <p:nvPr/>
        </p:nvGrpSpPr>
        <p:grpSpPr>
          <a:xfrm>
            <a:off x="-7257" y="109225"/>
            <a:ext cx="9153525" cy="452357"/>
            <a:chOff x="0" y="151473"/>
            <a:chExt cx="9153525" cy="452357"/>
          </a:xfrm>
        </p:grpSpPr>
        <p:sp>
          <p:nvSpPr>
            <p:cNvPr id="6" name="标题 1">
              <a:extLst>
                <a:ext uri="{FF2B5EF4-FFF2-40B4-BE49-F238E27FC236}">
                  <a16:creationId xmlns:a16="http://schemas.microsoft.com/office/drawing/2014/main" id="{AC580A17-C8F9-6A48-93EE-6A19F0725F78}"/>
                </a:ext>
              </a:extLst>
            </p:cNvPr>
            <p:cNvSpPr txBox="1">
              <a:spLocks/>
            </p:cNvSpPr>
            <p:nvPr/>
          </p:nvSpPr>
          <p:spPr>
            <a:xfrm>
              <a:off x="0" y="151473"/>
              <a:ext cx="9153525" cy="452357"/>
            </a:xfrm>
            <a:prstGeom prst="rect">
              <a:avLst/>
            </a:prstGeom>
            <a:solidFill>
              <a:srgbClr val="A6A6A6">
                <a:alpha val="21000"/>
              </a:srgbClr>
            </a:solidFill>
            <a:ln>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600" b="1" dirty="0">
                  <a:latin typeface="+mn-lt"/>
                </a:rPr>
                <a:t>Background</a:t>
              </a:r>
            </a:p>
          </p:txBody>
        </p:sp>
        <p:pic>
          <p:nvPicPr>
            <p:cNvPr id="7" name="图片 6" descr="colour.png">
              <a:extLst>
                <a:ext uri="{FF2B5EF4-FFF2-40B4-BE49-F238E27FC236}">
                  <a16:creationId xmlns:a16="http://schemas.microsoft.com/office/drawing/2014/main" id="{00351CA1-05D0-484D-BA00-F384F50F1B09}"/>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8061329" y="223456"/>
              <a:ext cx="844009" cy="316504"/>
            </a:xfrm>
            <a:prstGeom prst="rect">
              <a:avLst/>
            </a:prstGeom>
          </p:spPr>
        </p:pic>
      </p:grpSp>
      <p:sp>
        <p:nvSpPr>
          <p:cNvPr id="8" name="矩形 7">
            <a:extLst>
              <a:ext uri="{FF2B5EF4-FFF2-40B4-BE49-F238E27FC236}">
                <a16:creationId xmlns:a16="http://schemas.microsoft.com/office/drawing/2014/main" id="{6D7CC27B-F635-EB47-87B8-096AA1F6AD86}"/>
              </a:ext>
            </a:extLst>
          </p:cNvPr>
          <p:cNvSpPr/>
          <p:nvPr/>
        </p:nvSpPr>
        <p:spPr>
          <a:xfrm>
            <a:off x="0" y="550644"/>
            <a:ext cx="6052457" cy="369332"/>
          </a:xfrm>
          <a:prstGeom prst="rect">
            <a:avLst/>
          </a:prstGeom>
        </p:spPr>
        <p:txBody>
          <a:bodyPr wrap="square">
            <a:spAutoFit/>
          </a:bodyPr>
          <a:lstStyle/>
          <a:p>
            <a:r>
              <a:rPr lang="en-US" altLang="zh-CN" b="1" dirty="0"/>
              <a:t>Focus on In-Vehicle communication network</a:t>
            </a:r>
            <a:endParaRPr lang="en-GB" altLang="zh-CN" b="1" dirty="0"/>
          </a:p>
        </p:txBody>
      </p:sp>
      <p:pic>
        <p:nvPicPr>
          <p:cNvPr id="15" name="图片 14">
            <a:extLst>
              <a:ext uri="{FF2B5EF4-FFF2-40B4-BE49-F238E27FC236}">
                <a16:creationId xmlns:a16="http://schemas.microsoft.com/office/drawing/2014/main" id="{78962E5D-04BA-774D-BD55-17E5653BD548}"/>
              </a:ext>
            </a:extLst>
          </p:cNvPr>
          <p:cNvPicPr>
            <a:picLocks noChangeAspect="1"/>
          </p:cNvPicPr>
          <p:nvPr/>
        </p:nvPicPr>
        <p:blipFill>
          <a:blip r:embed="rId4"/>
          <a:stretch>
            <a:fillRect/>
          </a:stretch>
        </p:blipFill>
        <p:spPr>
          <a:xfrm>
            <a:off x="5122786" y="559028"/>
            <a:ext cx="3826007" cy="1775467"/>
          </a:xfrm>
          <a:prstGeom prst="rect">
            <a:avLst/>
          </a:prstGeom>
        </p:spPr>
      </p:pic>
      <p:sp>
        <p:nvSpPr>
          <p:cNvPr id="18" name="矩形 17">
            <a:extLst>
              <a:ext uri="{FF2B5EF4-FFF2-40B4-BE49-F238E27FC236}">
                <a16:creationId xmlns:a16="http://schemas.microsoft.com/office/drawing/2014/main" id="{96234767-BD80-004B-9145-6D463E6E013C}"/>
              </a:ext>
            </a:extLst>
          </p:cNvPr>
          <p:cNvSpPr/>
          <p:nvPr/>
        </p:nvSpPr>
        <p:spPr>
          <a:xfrm>
            <a:off x="5194919" y="2331941"/>
            <a:ext cx="2958025" cy="253916"/>
          </a:xfrm>
          <a:prstGeom prst="rect">
            <a:avLst/>
          </a:prstGeom>
        </p:spPr>
        <p:txBody>
          <a:bodyPr wrap="square">
            <a:spAutoFit/>
          </a:bodyPr>
          <a:lstStyle/>
          <a:p>
            <a:r>
              <a:rPr lang="en-GB" altLang="zh-CN" sz="1050" dirty="0"/>
              <a:t>Domain Decomposition of a In-Vehicle Network </a:t>
            </a:r>
          </a:p>
        </p:txBody>
      </p:sp>
      <p:sp>
        <p:nvSpPr>
          <p:cNvPr id="9" name="文本框 8">
            <a:extLst>
              <a:ext uri="{FF2B5EF4-FFF2-40B4-BE49-F238E27FC236}">
                <a16:creationId xmlns:a16="http://schemas.microsoft.com/office/drawing/2014/main" id="{3454AF02-7FB7-774B-8620-5E5E1C33E668}"/>
              </a:ext>
            </a:extLst>
          </p:cNvPr>
          <p:cNvSpPr txBox="1"/>
          <p:nvPr/>
        </p:nvSpPr>
        <p:spPr>
          <a:xfrm>
            <a:off x="15674" y="1446761"/>
            <a:ext cx="5275943" cy="1079398"/>
          </a:xfrm>
          <a:prstGeom prst="rect">
            <a:avLst/>
          </a:prstGeom>
          <a:noFill/>
        </p:spPr>
        <p:txBody>
          <a:bodyPr wrap="square" rtlCol="0">
            <a:spAutoFit/>
          </a:bodyPr>
          <a:lstStyle/>
          <a:p>
            <a:r>
              <a:rPr kumimoji="1" lang="en-US" altLang="zh-CN" sz="1200" dirty="0"/>
              <a:t>Fig.1:  Traditional car: pure CAN (Controller Area Network) based network</a:t>
            </a:r>
          </a:p>
          <a:p>
            <a:pPr>
              <a:lnSpc>
                <a:spcPct val="150000"/>
              </a:lnSpc>
            </a:pPr>
            <a:r>
              <a:rPr kumimoji="1" lang="en-US" altLang="zh-CN" sz="1200" dirty="0"/>
              <a:t>Fig.2:  Advanced car:  As part of the migration to a pure Ethernet-based </a:t>
            </a:r>
          </a:p>
          <a:p>
            <a:pPr>
              <a:lnSpc>
                <a:spcPct val="150000"/>
              </a:lnSpc>
            </a:pPr>
            <a:r>
              <a:rPr kumimoji="1" lang="en-US" altLang="zh-CN" sz="1200" dirty="0"/>
              <a:t>            communication layer, gateways will connect CAN buses to the Ethernet</a:t>
            </a:r>
          </a:p>
          <a:p>
            <a:pPr>
              <a:lnSpc>
                <a:spcPct val="150000"/>
              </a:lnSpc>
            </a:pPr>
            <a:r>
              <a:rPr kumimoji="1" lang="en-US" altLang="zh-CN" sz="1200" dirty="0"/>
              <a:t>            backbone. </a:t>
            </a:r>
          </a:p>
        </p:txBody>
      </p:sp>
      <p:grpSp>
        <p:nvGrpSpPr>
          <p:cNvPr id="13" name="组合 12">
            <a:extLst>
              <a:ext uri="{FF2B5EF4-FFF2-40B4-BE49-F238E27FC236}">
                <a16:creationId xmlns:a16="http://schemas.microsoft.com/office/drawing/2014/main" id="{5CE11BEB-B2C4-0C45-A57B-B5209D777756}"/>
              </a:ext>
            </a:extLst>
          </p:cNvPr>
          <p:cNvGrpSpPr/>
          <p:nvPr/>
        </p:nvGrpSpPr>
        <p:grpSpPr>
          <a:xfrm>
            <a:off x="3886265" y="2627653"/>
            <a:ext cx="2504391" cy="2392859"/>
            <a:chOff x="1740357" y="2628321"/>
            <a:chExt cx="2504391" cy="2392859"/>
          </a:xfrm>
        </p:grpSpPr>
        <p:pic>
          <p:nvPicPr>
            <p:cNvPr id="2" name="图片 1">
              <a:extLst>
                <a:ext uri="{FF2B5EF4-FFF2-40B4-BE49-F238E27FC236}">
                  <a16:creationId xmlns:a16="http://schemas.microsoft.com/office/drawing/2014/main" id="{5A619524-AF39-0C41-B951-4B4FF05CC75E}"/>
                </a:ext>
              </a:extLst>
            </p:cNvPr>
            <p:cNvPicPr>
              <a:picLocks noChangeAspect="1"/>
            </p:cNvPicPr>
            <p:nvPr/>
          </p:nvPicPr>
          <p:blipFill>
            <a:blip r:embed="rId5"/>
            <a:stretch>
              <a:fillRect/>
            </a:stretch>
          </p:blipFill>
          <p:spPr>
            <a:xfrm>
              <a:off x="1740357" y="2628321"/>
              <a:ext cx="2504391" cy="2392859"/>
            </a:xfrm>
            <a:prstGeom prst="rect">
              <a:avLst/>
            </a:prstGeom>
            <a:ln w="19050">
              <a:solidFill>
                <a:schemeClr val="tx1"/>
              </a:solidFill>
            </a:ln>
          </p:spPr>
        </p:pic>
        <p:sp>
          <p:nvSpPr>
            <p:cNvPr id="10" name="文本框 9">
              <a:extLst>
                <a:ext uri="{FF2B5EF4-FFF2-40B4-BE49-F238E27FC236}">
                  <a16:creationId xmlns:a16="http://schemas.microsoft.com/office/drawing/2014/main" id="{E30A4169-21C8-1F4A-8A76-ADFD48BB0EB8}"/>
                </a:ext>
              </a:extLst>
            </p:cNvPr>
            <p:cNvSpPr txBox="1"/>
            <p:nvPr/>
          </p:nvSpPr>
          <p:spPr>
            <a:xfrm>
              <a:off x="1769386" y="4598433"/>
              <a:ext cx="652714" cy="276999"/>
            </a:xfrm>
            <a:prstGeom prst="rect">
              <a:avLst/>
            </a:prstGeom>
            <a:noFill/>
          </p:spPr>
          <p:txBody>
            <a:bodyPr wrap="square" rtlCol="0">
              <a:spAutoFit/>
            </a:bodyPr>
            <a:lstStyle/>
            <a:p>
              <a:r>
                <a:rPr kumimoji="1" lang="en-US" altLang="zh-CN" sz="1200" dirty="0"/>
                <a:t>Fig.1</a:t>
              </a:r>
              <a:endParaRPr kumimoji="1" lang="zh-CN" altLang="en-US" sz="1200" dirty="0"/>
            </a:p>
          </p:txBody>
        </p:sp>
      </p:grpSp>
      <p:grpSp>
        <p:nvGrpSpPr>
          <p:cNvPr id="12" name="组合 11">
            <a:extLst>
              <a:ext uri="{FF2B5EF4-FFF2-40B4-BE49-F238E27FC236}">
                <a16:creationId xmlns:a16="http://schemas.microsoft.com/office/drawing/2014/main" id="{E9FF97C6-7856-E740-A007-24409C6C8264}"/>
              </a:ext>
            </a:extLst>
          </p:cNvPr>
          <p:cNvGrpSpPr/>
          <p:nvPr/>
        </p:nvGrpSpPr>
        <p:grpSpPr>
          <a:xfrm>
            <a:off x="6495016" y="2623437"/>
            <a:ext cx="2536841" cy="2392858"/>
            <a:chOff x="4608332" y="2628321"/>
            <a:chExt cx="2536841" cy="2392858"/>
          </a:xfrm>
        </p:grpSpPr>
        <p:pic>
          <p:nvPicPr>
            <p:cNvPr id="17" name="图片 16">
              <a:extLst>
                <a:ext uri="{FF2B5EF4-FFF2-40B4-BE49-F238E27FC236}">
                  <a16:creationId xmlns:a16="http://schemas.microsoft.com/office/drawing/2014/main" id="{68F6588F-6260-494A-B278-3BFBDEE352AE}"/>
                </a:ext>
              </a:extLst>
            </p:cNvPr>
            <p:cNvPicPr>
              <a:picLocks noChangeAspect="1"/>
            </p:cNvPicPr>
            <p:nvPr/>
          </p:nvPicPr>
          <p:blipFill>
            <a:blip r:embed="rId6"/>
            <a:stretch>
              <a:fillRect/>
            </a:stretch>
          </p:blipFill>
          <p:spPr>
            <a:xfrm>
              <a:off x="4608332" y="2628321"/>
              <a:ext cx="2536841" cy="2392858"/>
            </a:xfrm>
            <a:prstGeom prst="rect">
              <a:avLst/>
            </a:prstGeom>
            <a:ln w="19050">
              <a:solidFill>
                <a:schemeClr val="tx1"/>
              </a:solidFill>
            </a:ln>
          </p:spPr>
        </p:pic>
        <p:sp>
          <p:nvSpPr>
            <p:cNvPr id="16" name="文本框 15">
              <a:extLst>
                <a:ext uri="{FF2B5EF4-FFF2-40B4-BE49-F238E27FC236}">
                  <a16:creationId xmlns:a16="http://schemas.microsoft.com/office/drawing/2014/main" id="{9268B07E-B21E-A846-ACE3-D661797280FC}"/>
                </a:ext>
              </a:extLst>
            </p:cNvPr>
            <p:cNvSpPr txBox="1"/>
            <p:nvPr/>
          </p:nvSpPr>
          <p:spPr>
            <a:xfrm>
              <a:off x="4677391" y="4598433"/>
              <a:ext cx="558725" cy="276999"/>
            </a:xfrm>
            <a:prstGeom prst="rect">
              <a:avLst/>
            </a:prstGeom>
            <a:noFill/>
          </p:spPr>
          <p:txBody>
            <a:bodyPr wrap="square" rtlCol="0">
              <a:spAutoFit/>
            </a:bodyPr>
            <a:lstStyle/>
            <a:p>
              <a:r>
                <a:rPr kumimoji="1" lang="en-US" altLang="zh-CN" sz="1200" dirty="0"/>
                <a:t>Fig.2</a:t>
              </a:r>
              <a:endParaRPr kumimoji="1" lang="zh-CN" altLang="en-US" sz="1200" dirty="0"/>
            </a:p>
          </p:txBody>
        </p:sp>
      </p:grpSp>
      <p:sp>
        <p:nvSpPr>
          <p:cNvPr id="20" name="文本框 19">
            <a:extLst>
              <a:ext uri="{FF2B5EF4-FFF2-40B4-BE49-F238E27FC236}">
                <a16:creationId xmlns:a16="http://schemas.microsoft.com/office/drawing/2014/main" id="{3F54FBE2-7E7B-264F-8A0D-C66F38417751}"/>
              </a:ext>
            </a:extLst>
          </p:cNvPr>
          <p:cNvSpPr txBox="1"/>
          <p:nvPr/>
        </p:nvSpPr>
        <p:spPr>
          <a:xfrm>
            <a:off x="14514" y="2499771"/>
            <a:ext cx="3886265" cy="2541337"/>
          </a:xfrm>
          <a:prstGeom prst="rect">
            <a:avLst/>
          </a:prstGeom>
          <a:noFill/>
        </p:spPr>
        <p:txBody>
          <a:bodyPr wrap="square" rtlCol="0">
            <a:spAutoFit/>
          </a:bodyPr>
          <a:lstStyle/>
          <a:p>
            <a:r>
              <a:rPr kumimoji="1" lang="en-US" altLang="zh-CN" sz="1400" b="1" dirty="0"/>
              <a:t>Disadvantage of CAN:</a:t>
            </a:r>
          </a:p>
          <a:p>
            <a:pPr>
              <a:lnSpc>
                <a:spcPct val="150000"/>
              </a:lnSpc>
            </a:pPr>
            <a:r>
              <a:rPr kumimoji="1" lang="en-US" altLang="zh-CN" sz="1200" dirty="0"/>
              <a:t>The bandwidth of CAN is 0.5 Mbit/s. Concerning this growing heterogeneity, current automotive communication architectures and technologies reach their limits. </a:t>
            </a:r>
          </a:p>
          <a:p>
            <a:pPr>
              <a:lnSpc>
                <a:spcPct val="150000"/>
              </a:lnSpc>
            </a:pPr>
            <a:r>
              <a:rPr kumimoji="1" lang="en-US" altLang="zh-CN" sz="1200" dirty="0"/>
              <a:t>For example, a low-resolution camera stream of 7 Mbit/s already exceeds CAN’s 0.5 Mbit/s 14 times. </a:t>
            </a:r>
          </a:p>
          <a:p>
            <a:pPr>
              <a:lnSpc>
                <a:spcPct val="150000"/>
              </a:lnSpc>
            </a:pPr>
            <a:r>
              <a:rPr kumimoji="1" lang="en-US" altLang="zh-CN" sz="1400" b="1" dirty="0"/>
              <a:t>Advantage of Ethernet:</a:t>
            </a:r>
            <a:endParaRPr kumimoji="1" lang="en-US" altLang="zh-CN" sz="1600" b="1" dirty="0"/>
          </a:p>
          <a:p>
            <a:pPr>
              <a:lnSpc>
                <a:spcPct val="150000"/>
              </a:lnSpc>
            </a:pPr>
            <a:r>
              <a:rPr kumimoji="1" lang="en-GB" altLang="zh-CN" sz="1200" dirty="0"/>
              <a:t>Ethernet has a considerable bandwidth 1 Gbit/s or even more.</a:t>
            </a:r>
          </a:p>
        </p:txBody>
      </p:sp>
      <p:sp>
        <p:nvSpPr>
          <p:cNvPr id="21" name="矩形 20">
            <a:extLst>
              <a:ext uri="{FF2B5EF4-FFF2-40B4-BE49-F238E27FC236}">
                <a16:creationId xmlns:a16="http://schemas.microsoft.com/office/drawing/2014/main" id="{5B13F15E-365C-F647-AADB-97C5F1B5EC59}"/>
              </a:ext>
            </a:extLst>
          </p:cNvPr>
          <p:cNvSpPr/>
          <p:nvPr/>
        </p:nvSpPr>
        <p:spPr>
          <a:xfrm>
            <a:off x="15674" y="823958"/>
            <a:ext cx="5122786" cy="646331"/>
          </a:xfrm>
          <a:prstGeom prst="rect">
            <a:avLst/>
          </a:prstGeom>
        </p:spPr>
        <p:txBody>
          <a:bodyPr wrap="square">
            <a:spAutoFit/>
          </a:bodyPr>
          <a:lstStyle/>
          <a:p>
            <a:r>
              <a:rPr lang="en-GB" altLang="zh-CN" sz="1200" dirty="0"/>
              <a:t>Communication architectures of vehicles are composed of different domain- specific technologies. Cross-domain communication is enabled via a central gateway.</a:t>
            </a:r>
          </a:p>
        </p:txBody>
      </p:sp>
    </p:spTree>
    <p:extLst>
      <p:ext uri="{BB962C8B-B14F-4D97-AF65-F5344CB8AC3E}">
        <p14:creationId xmlns:p14="http://schemas.microsoft.com/office/powerpoint/2010/main" val="1189442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6AC0BB4-61EF-E446-9C26-EBDDBFAD37D4}"/>
              </a:ext>
            </a:extLst>
          </p:cNvPr>
          <p:cNvSpPr>
            <a:spLocks noGrp="1"/>
          </p:cNvSpPr>
          <p:nvPr>
            <p:ph type="sldNum" sz="quarter" idx="12"/>
          </p:nvPr>
        </p:nvSpPr>
        <p:spPr/>
        <p:txBody>
          <a:bodyPr/>
          <a:lstStyle/>
          <a:p>
            <a:fld id="{97305D34-217B-E543-8D65-AAE63940395B}" type="slidenum">
              <a:rPr kumimoji="1" lang="zh-CN" altLang="en-US" smtClean="0"/>
              <a:t>7</a:t>
            </a:fld>
            <a:endParaRPr kumimoji="1" lang="zh-CN" altLang="en-US"/>
          </a:p>
        </p:txBody>
      </p:sp>
      <p:grpSp>
        <p:nvGrpSpPr>
          <p:cNvPr id="5" name="组合 4">
            <a:extLst>
              <a:ext uri="{FF2B5EF4-FFF2-40B4-BE49-F238E27FC236}">
                <a16:creationId xmlns:a16="http://schemas.microsoft.com/office/drawing/2014/main" id="{90ED81B0-1F79-D148-9844-6EBF82F9F137}"/>
              </a:ext>
            </a:extLst>
          </p:cNvPr>
          <p:cNvGrpSpPr/>
          <p:nvPr/>
        </p:nvGrpSpPr>
        <p:grpSpPr>
          <a:xfrm>
            <a:off x="-7257" y="109225"/>
            <a:ext cx="9153525" cy="452357"/>
            <a:chOff x="0" y="151473"/>
            <a:chExt cx="9153525" cy="452357"/>
          </a:xfrm>
        </p:grpSpPr>
        <p:sp>
          <p:nvSpPr>
            <p:cNvPr id="6" name="标题 1">
              <a:extLst>
                <a:ext uri="{FF2B5EF4-FFF2-40B4-BE49-F238E27FC236}">
                  <a16:creationId xmlns:a16="http://schemas.microsoft.com/office/drawing/2014/main" id="{AC580A17-C8F9-6A48-93EE-6A19F0725F78}"/>
                </a:ext>
              </a:extLst>
            </p:cNvPr>
            <p:cNvSpPr txBox="1">
              <a:spLocks/>
            </p:cNvSpPr>
            <p:nvPr/>
          </p:nvSpPr>
          <p:spPr>
            <a:xfrm>
              <a:off x="0" y="151473"/>
              <a:ext cx="9153525" cy="452357"/>
            </a:xfrm>
            <a:prstGeom prst="rect">
              <a:avLst/>
            </a:prstGeom>
            <a:solidFill>
              <a:srgbClr val="A6A6A6">
                <a:alpha val="21000"/>
              </a:srgbClr>
            </a:solidFill>
            <a:ln>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600" b="1" dirty="0">
                  <a:latin typeface="+mn-lt"/>
                </a:rPr>
                <a:t>Background</a:t>
              </a:r>
            </a:p>
          </p:txBody>
        </p:sp>
        <p:pic>
          <p:nvPicPr>
            <p:cNvPr id="7" name="图片 6" descr="colour.png">
              <a:extLst>
                <a:ext uri="{FF2B5EF4-FFF2-40B4-BE49-F238E27FC236}">
                  <a16:creationId xmlns:a16="http://schemas.microsoft.com/office/drawing/2014/main" id="{00351CA1-05D0-484D-BA00-F384F50F1B09}"/>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8061329" y="223456"/>
              <a:ext cx="844009" cy="316504"/>
            </a:xfrm>
            <a:prstGeom prst="rect">
              <a:avLst/>
            </a:prstGeom>
          </p:spPr>
        </p:pic>
      </p:grpSp>
      <p:sp>
        <p:nvSpPr>
          <p:cNvPr id="8" name="矩形 7">
            <a:extLst>
              <a:ext uri="{FF2B5EF4-FFF2-40B4-BE49-F238E27FC236}">
                <a16:creationId xmlns:a16="http://schemas.microsoft.com/office/drawing/2014/main" id="{6D7CC27B-F635-EB47-87B8-096AA1F6AD86}"/>
              </a:ext>
            </a:extLst>
          </p:cNvPr>
          <p:cNvSpPr/>
          <p:nvPr/>
        </p:nvSpPr>
        <p:spPr>
          <a:xfrm>
            <a:off x="143065" y="828364"/>
            <a:ext cx="8852879" cy="3803221"/>
          </a:xfrm>
          <a:prstGeom prst="rect">
            <a:avLst/>
          </a:prstGeom>
        </p:spPr>
        <p:txBody>
          <a:bodyPr wrap="square">
            <a:spAutoFit/>
          </a:bodyPr>
          <a:lstStyle/>
          <a:p>
            <a:r>
              <a:rPr lang="en-GB" altLang="zh-CN" b="1" dirty="0"/>
              <a:t>Why Switched Ethernet ?</a:t>
            </a:r>
          </a:p>
          <a:p>
            <a:pPr>
              <a:lnSpc>
                <a:spcPct val="150000"/>
              </a:lnSpc>
            </a:pPr>
            <a:r>
              <a:rPr lang="en-GB" altLang="zh-CN" sz="1200" dirty="0"/>
              <a:t>Conventional Ethernet networks operate by broadcasting the message from a source node to all connected nodes in the network, with no regard of destination. This means that only one node can transmit messages at any given time. Switched Ethernet addresses this issue by only sending traffic from sources to its destinations. This allows Ethernet switches to have </a:t>
            </a:r>
            <a:r>
              <a:rPr lang="en-GB" altLang="zh-CN" sz="1200" b="1" dirty="0"/>
              <a:t>multiple concurrent transmissions in the network</a:t>
            </a:r>
            <a:r>
              <a:rPr lang="en-GB" altLang="zh-CN" sz="1200" dirty="0"/>
              <a:t>, greatly increasing switches efficiency. As the Ethernet switch can control the flows on the network, </a:t>
            </a:r>
            <a:r>
              <a:rPr lang="en-GB" altLang="zh-CN" sz="1200" b="1" dirty="0"/>
              <a:t>end-to-end delays throughout networks can be bounded. </a:t>
            </a:r>
          </a:p>
          <a:p>
            <a:pPr>
              <a:lnSpc>
                <a:spcPct val="150000"/>
              </a:lnSpc>
            </a:pPr>
            <a:endParaRPr lang="en-GB" altLang="zh-CN" sz="1200" b="1" dirty="0"/>
          </a:p>
          <a:p>
            <a:pPr>
              <a:lnSpc>
                <a:spcPct val="150000"/>
              </a:lnSpc>
            </a:pPr>
            <a:r>
              <a:rPr lang="en-GB" altLang="zh-CN" b="1" dirty="0"/>
              <a:t>Why real-time Ethernet?</a:t>
            </a:r>
          </a:p>
          <a:p>
            <a:pPr>
              <a:lnSpc>
                <a:spcPct val="150000"/>
              </a:lnSpc>
            </a:pPr>
            <a:r>
              <a:rPr lang="en-GB" altLang="zh-CN" sz="1200" dirty="0"/>
              <a:t>Automotive communication consists of a collection of distinct services that strictly difference in quality, and potentially interfere within a flat common network. Standard switched Ethernet must be extended beyond simple traffic prioritization to provide real-time guarantees. Lack of deterministic behaviour leads to unpredictability in the communication system. Therefore, real-time Ethernet solutions special transport protocols focused on delivering low latency, and deterministic typically introduce delay guarantee. </a:t>
            </a:r>
          </a:p>
          <a:p>
            <a:pPr>
              <a:lnSpc>
                <a:spcPct val="150000"/>
              </a:lnSpc>
            </a:pPr>
            <a:endParaRPr lang="en-GB" altLang="zh-CN" sz="1200" dirty="0"/>
          </a:p>
        </p:txBody>
      </p:sp>
    </p:spTree>
    <p:extLst>
      <p:ext uri="{BB962C8B-B14F-4D97-AF65-F5344CB8AC3E}">
        <p14:creationId xmlns:p14="http://schemas.microsoft.com/office/powerpoint/2010/main" val="2814829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A189204-1338-8345-9B55-219615792A42}"/>
              </a:ext>
            </a:extLst>
          </p:cNvPr>
          <p:cNvSpPr>
            <a:spLocks noGrp="1"/>
          </p:cNvSpPr>
          <p:nvPr>
            <p:ph type="sldNum" sz="quarter" idx="12"/>
          </p:nvPr>
        </p:nvSpPr>
        <p:spPr/>
        <p:txBody>
          <a:bodyPr/>
          <a:lstStyle/>
          <a:p>
            <a:fld id="{97305D34-217B-E543-8D65-AAE63940395B}" type="slidenum">
              <a:rPr kumimoji="1" lang="zh-CN" altLang="en-US" smtClean="0"/>
              <a:t>8</a:t>
            </a:fld>
            <a:endParaRPr kumimoji="1" lang="zh-CN" altLang="en-US"/>
          </a:p>
        </p:txBody>
      </p:sp>
      <p:grpSp>
        <p:nvGrpSpPr>
          <p:cNvPr id="8" name="组合 7">
            <a:extLst>
              <a:ext uri="{FF2B5EF4-FFF2-40B4-BE49-F238E27FC236}">
                <a16:creationId xmlns:a16="http://schemas.microsoft.com/office/drawing/2014/main" id="{9F78A54C-86DA-6D4A-9164-32604AA31C97}"/>
              </a:ext>
            </a:extLst>
          </p:cNvPr>
          <p:cNvGrpSpPr/>
          <p:nvPr/>
        </p:nvGrpSpPr>
        <p:grpSpPr>
          <a:xfrm>
            <a:off x="0" y="151473"/>
            <a:ext cx="9153525" cy="452357"/>
            <a:chOff x="0" y="151473"/>
            <a:chExt cx="9153525" cy="452357"/>
          </a:xfrm>
        </p:grpSpPr>
        <p:sp>
          <p:nvSpPr>
            <p:cNvPr id="5" name="标题 1">
              <a:extLst>
                <a:ext uri="{FF2B5EF4-FFF2-40B4-BE49-F238E27FC236}">
                  <a16:creationId xmlns:a16="http://schemas.microsoft.com/office/drawing/2014/main" id="{36248A79-DF47-804C-B9B3-0A8C42AA02CE}"/>
                </a:ext>
              </a:extLst>
            </p:cNvPr>
            <p:cNvSpPr txBox="1">
              <a:spLocks/>
            </p:cNvSpPr>
            <p:nvPr/>
          </p:nvSpPr>
          <p:spPr>
            <a:xfrm>
              <a:off x="0" y="151473"/>
              <a:ext cx="9153525" cy="452357"/>
            </a:xfrm>
            <a:prstGeom prst="rect">
              <a:avLst/>
            </a:prstGeom>
            <a:solidFill>
              <a:srgbClr val="A6A6A6">
                <a:alpha val="21000"/>
              </a:srgbClr>
            </a:solidFill>
            <a:ln>
              <a:noFill/>
            </a:ln>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600" b="1" dirty="0">
                  <a:latin typeface="+mn-lt"/>
                </a:rPr>
                <a:t>Background</a:t>
              </a:r>
            </a:p>
          </p:txBody>
        </p:sp>
        <p:pic>
          <p:nvPicPr>
            <p:cNvPr id="6" name="图片 5" descr="colour.png">
              <a:extLst>
                <a:ext uri="{FF2B5EF4-FFF2-40B4-BE49-F238E27FC236}">
                  <a16:creationId xmlns:a16="http://schemas.microsoft.com/office/drawing/2014/main" id="{87539A43-C0BA-EF4D-9E6E-F2E26B16DDF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8061329" y="223456"/>
              <a:ext cx="844009" cy="316504"/>
            </a:xfrm>
            <a:prstGeom prst="rect">
              <a:avLst/>
            </a:prstGeom>
          </p:spPr>
        </p:pic>
      </p:grpSp>
      <p:sp>
        <p:nvSpPr>
          <p:cNvPr id="7" name="矩形 6">
            <a:extLst>
              <a:ext uri="{FF2B5EF4-FFF2-40B4-BE49-F238E27FC236}">
                <a16:creationId xmlns:a16="http://schemas.microsoft.com/office/drawing/2014/main" id="{9AFE7CA8-2C09-6343-B25E-53CB7C7B7878}"/>
              </a:ext>
            </a:extLst>
          </p:cNvPr>
          <p:cNvSpPr/>
          <p:nvPr/>
        </p:nvSpPr>
        <p:spPr>
          <a:xfrm>
            <a:off x="0" y="606421"/>
            <a:ext cx="4353698" cy="369332"/>
          </a:xfrm>
          <a:prstGeom prst="rect">
            <a:avLst/>
          </a:prstGeom>
        </p:spPr>
        <p:txBody>
          <a:bodyPr wrap="square">
            <a:spAutoFit/>
          </a:bodyPr>
          <a:lstStyle/>
          <a:p>
            <a:r>
              <a:rPr lang="en-GB" altLang="zh-CN" b="1" dirty="0"/>
              <a:t>Why</a:t>
            </a:r>
            <a:r>
              <a:rPr lang="zh-CN" altLang="en-US" b="1" dirty="0"/>
              <a:t> </a:t>
            </a:r>
            <a:r>
              <a:rPr lang="en-GB" altLang="zh-CN" b="1" dirty="0"/>
              <a:t>Time Sensitive Networking (TSN) ? </a:t>
            </a:r>
          </a:p>
        </p:txBody>
      </p:sp>
      <p:sp>
        <p:nvSpPr>
          <p:cNvPr id="11" name="矩形 10">
            <a:extLst>
              <a:ext uri="{FF2B5EF4-FFF2-40B4-BE49-F238E27FC236}">
                <a16:creationId xmlns:a16="http://schemas.microsoft.com/office/drawing/2014/main" id="{72A22600-ACCA-824B-9432-74BEA7A4DF15}"/>
              </a:ext>
            </a:extLst>
          </p:cNvPr>
          <p:cNvSpPr/>
          <p:nvPr/>
        </p:nvSpPr>
        <p:spPr>
          <a:xfrm>
            <a:off x="79827" y="975753"/>
            <a:ext cx="8665029" cy="1171731"/>
          </a:xfrm>
          <a:prstGeom prst="rect">
            <a:avLst/>
          </a:prstGeom>
        </p:spPr>
        <p:txBody>
          <a:bodyPr wrap="square">
            <a:spAutoFit/>
          </a:bodyPr>
          <a:lstStyle/>
          <a:p>
            <a:pPr>
              <a:lnSpc>
                <a:spcPct val="150000"/>
              </a:lnSpc>
            </a:pPr>
            <a:r>
              <a:rPr lang="en-GB" altLang="zh-CN" sz="1200" dirty="0">
                <a:solidFill>
                  <a:prstClr val="black"/>
                </a:solidFill>
              </a:rPr>
              <a:t>Some examples of the real-time communication standards based on Ethernet have been proposed. However, they are incompatible with other networking technologies. Solving this issue is one of the goals of the </a:t>
            </a:r>
            <a:r>
              <a:rPr lang="en-GB" altLang="zh-CN" sz="1200" b="1" dirty="0">
                <a:solidFill>
                  <a:prstClr val="black"/>
                </a:solidFill>
              </a:rPr>
              <a:t>TSN standard. </a:t>
            </a:r>
          </a:p>
          <a:p>
            <a:pPr lvl="0">
              <a:lnSpc>
                <a:spcPct val="150000"/>
              </a:lnSpc>
            </a:pPr>
            <a:r>
              <a:rPr lang="en-GB" altLang="zh-CN" sz="1200" dirty="0">
                <a:solidFill>
                  <a:prstClr val="black"/>
                </a:solidFill>
              </a:rPr>
              <a:t>These standards will enable converged networks transporting the whole range of traffic classes</a:t>
            </a:r>
            <a:r>
              <a:rPr lang="en-GB" altLang="zh-CN" sz="1200" b="1" dirty="0">
                <a:solidFill>
                  <a:prstClr val="black"/>
                </a:solidFill>
              </a:rPr>
              <a:t>—from best-effort (non-critical with low priority) to deterministic (Time-critical with high priority) real-time traffic—with single network technology. </a:t>
            </a:r>
          </a:p>
        </p:txBody>
      </p:sp>
      <p:pic>
        <p:nvPicPr>
          <p:cNvPr id="12" name="图片 11" descr="图示&#10;&#10;描述已自动生成">
            <a:extLst>
              <a:ext uri="{FF2B5EF4-FFF2-40B4-BE49-F238E27FC236}">
                <a16:creationId xmlns:a16="http://schemas.microsoft.com/office/drawing/2014/main" id="{821158DF-4097-9544-9AD0-45DBFD6C8F87}"/>
              </a:ext>
            </a:extLst>
          </p:cNvPr>
          <p:cNvPicPr>
            <a:picLocks noChangeAspect="1"/>
          </p:cNvPicPr>
          <p:nvPr/>
        </p:nvPicPr>
        <p:blipFill>
          <a:blip r:embed="rId4"/>
          <a:stretch>
            <a:fillRect/>
          </a:stretch>
        </p:blipFill>
        <p:spPr>
          <a:xfrm>
            <a:off x="4717966" y="2086761"/>
            <a:ext cx="4187372" cy="2646292"/>
          </a:xfrm>
          <a:prstGeom prst="rect">
            <a:avLst/>
          </a:prstGeom>
          <a:ln>
            <a:noFill/>
          </a:ln>
        </p:spPr>
      </p:pic>
      <p:sp>
        <p:nvSpPr>
          <p:cNvPr id="13" name="矩形 12">
            <a:extLst>
              <a:ext uri="{FF2B5EF4-FFF2-40B4-BE49-F238E27FC236}">
                <a16:creationId xmlns:a16="http://schemas.microsoft.com/office/drawing/2014/main" id="{23F2FADF-3160-DB42-81DC-4F31156FFD65}"/>
              </a:ext>
            </a:extLst>
          </p:cNvPr>
          <p:cNvSpPr/>
          <p:nvPr/>
        </p:nvSpPr>
        <p:spPr>
          <a:xfrm>
            <a:off x="4136306" y="4698842"/>
            <a:ext cx="4927867" cy="169277"/>
          </a:xfrm>
          <a:prstGeom prst="rect">
            <a:avLst/>
          </a:prstGeom>
        </p:spPr>
        <p:txBody>
          <a:bodyPr wrap="square">
            <a:spAutoFit/>
          </a:bodyPr>
          <a:lstStyle/>
          <a:p>
            <a:r>
              <a:rPr lang="en-GB" altLang="zh-CN" sz="500" dirty="0"/>
              <a:t>Wilfried Steiner, </a:t>
            </a:r>
            <a:r>
              <a:rPr lang="en-GB" altLang="zh-CN" sz="500" dirty="0" err="1"/>
              <a:t>Silviu</a:t>
            </a:r>
            <a:r>
              <a:rPr lang="en-GB" altLang="zh-CN" sz="500" dirty="0"/>
              <a:t> S </a:t>
            </a:r>
            <a:r>
              <a:rPr lang="en-GB" altLang="zh-CN" sz="500" dirty="0" err="1"/>
              <a:t>Craciunas</a:t>
            </a:r>
            <a:r>
              <a:rPr lang="en-GB" altLang="zh-CN" sz="500" dirty="0"/>
              <a:t>, and Ramon Serna Oliver. Traffic planning for time-sensitive communication. IEEE Communications Standards Magazine, 2(2):42– 47, 2018. 11, 12 </a:t>
            </a:r>
          </a:p>
        </p:txBody>
      </p:sp>
      <p:sp>
        <p:nvSpPr>
          <p:cNvPr id="14" name="文本框 13">
            <a:extLst>
              <a:ext uri="{FF2B5EF4-FFF2-40B4-BE49-F238E27FC236}">
                <a16:creationId xmlns:a16="http://schemas.microsoft.com/office/drawing/2014/main" id="{9DE42B7D-8B98-D04D-AE20-161E4B2D60EC}"/>
              </a:ext>
            </a:extLst>
          </p:cNvPr>
          <p:cNvSpPr txBox="1"/>
          <p:nvPr/>
        </p:nvSpPr>
        <p:spPr>
          <a:xfrm>
            <a:off x="79827" y="2176327"/>
            <a:ext cx="4778774" cy="255672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altLang="zh-CN" sz="1200" dirty="0"/>
              <a:t>The transmission of TSN flow is based on a time schedule to guarantee the time predictability. </a:t>
            </a:r>
            <a:r>
              <a:rPr lang="en-GB" altLang="zh-CN" sz="1200" b="1" dirty="0"/>
              <a:t>The IEEE 802.1AS-rev standard </a:t>
            </a:r>
            <a:r>
              <a:rPr lang="en-GB" altLang="zh-CN" sz="1200" dirty="0"/>
              <a:t>specifies the protocol for establishing and maintaining time </a:t>
            </a:r>
            <a:r>
              <a:rPr lang="en-GB" altLang="zh-CN" sz="1200" b="1" dirty="0"/>
              <a:t>synchronization between network devices</a:t>
            </a:r>
            <a:r>
              <a:rPr lang="en-GB" altLang="zh-CN" sz="1200" dirty="0"/>
              <a:t>.  And also ensure the time schedule is followed correctly throughout the network. </a:t>
            </a:r>
          </a:p>
          <a:p>
            <a:pPr marL="342900" indent="-342900">
              <a:lnSpc>
                <a:spcPct val="150000"/>
              </a:lnSpc>
              <a:buFont typeface="Arial" panose="020B0604020202020204" pitchFamily="34" charset="0"/>
              <a:buChar char="•"/>
            </a:pPr>
            <a:r>
              <a:rPr lang="en-GB" altLang="zh-CN" sz="1200" dirty="0">
                <a:effectLst/>
              </a:rPr>
              <a:t>As mentioned before, the traffic classes of the autonomous system are different and can be</a:t>
            </a:r>
            <a:r>
              <a:rPr lang="en-GB" altLang="zh-CN" sz="1200" dirty="0"/>
              <a:t> encoded in the data link frame with a three-bit </a:t>
            </a:r>
            <a:r>
              <a:rPr lang="en-GB" altLang="zh-CN" sz="1200" b="1" dirty="0"/>
              <a:t>priority code point (PCP). </a:t>
            </a:r>
            <a:r>
              <a:rPr lang="en-GB" altLang="zh-CN" sz="1200" dirty="0"/>
              <a:t>Each TSN switch can queue up to eight different traffic classes with different </a:t>
            </a:r>
            <a:r>
              <a:rPr lang="en-GB" altLang="zh-CN" sz="1200" b="1" dirty="0"/>
              <a:t>priorities</a:t>
            </a:r>
            <a:r>
              <a:rPr lang="en-GB" altLang="zh-CN" sz="1200" dirty="0"/>
              <a:t> on every port. </a:t>
            </a:r>
          </a:p>
        </p:txBody>
      </p:sp>
    </p:spTree>
    <p:extLst>
      <p:ext uri="{BB962C8B-B14F-4D97-AF65-F5344CB8AC3E}">
        <p14:creationId xmlns:p14="http://schemas.microsoft.com/office/powerpoint/2010/main" val="2808672109"/>
      </p:ext>
    </p:extLst>
  </p:cSld>
  <p:clrMapOvr>
    <a:masterClrMapping/>
  </p:clrMapOvr>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行政公文纸.thmx</Template>
  <TotalTime>38265</TotalTime>
  <Words>2636</Words>
  <Application>Microsoft Office PowerPoint</Application>
  <PresentationFormat>On-screen Show (16:9)</PresentationFormat>
  <Paragraphs>255</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Century Gothic</vt:lpstr>
      <vt:lpstr>STIXGeneral-Regular</vt:lpstr>
      <vt:lpstr>Wingdings</vt:lpstr>
      <vt:lpstr>Office 主题</vt:lpstr>
      <vt:lpstr>Flexible Time Sensitive Network (Flex-TSN) for Autonomous Systems</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Problems</vt:lpstr>
      <vt:lpstr>Research Problems</vt:lpstr>
      <vt:lpstr>PowerPoint Presentation</vt:lpstr>
      <vt:lpstr>Flexible TSN </vt:lpstr>
      <vt:lpstr>PowerPoint Presentation</vt:lpstr>
      <vt:lpstr>PowerPoint Presentation</vt:lpstr>
      <vt:lpstr>PowerPoint Presentation</vt:lpstr>
      <vt:lpstr>PowerPoint Presentation</vt:lpstr>
      <vt:lpstr>PowerPoint Presentation</vt:lpstr>
      <vt:lpstr>Network Simulation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Safety-Critical Java Level 2</dc:title>
  <dc:creator>MAC ZHAO SHUAI's</dc:creator>
  <cp:lastModifiedBy>Dean K</cp:lastModifiedBy>
  <cp:revision>739</cp:revision>
  <dcterms:created xsi:type="dcterms:W3CDTF">2014-09-03T23:47:28Z</dcterms:created>
  <dcterms:modified xsi:type="dcterms:W3CDTF">2020-11-30T11:35:29Z</dcterms:modified>
</cp:coreProperties>
</file>